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77" r:id="rId2"/>
    <p:sldId id="257" r:id="rId3"/>
    <p:sldId id="450" r:id="rId4"/>
    <p:sldId id="381" r:id="rId5"/>
    <p:sldId id="394" r:id="rId6"/>
    <p:sldId id="395" r:id="rId7"/>
    <p:sldId id="384" r:id="rId8"/>
    <p:sldId id="392" r:id="rId9"/>
    <p:sldId id="393" r:id="rId10"/>
    <p:sldId id="390" r:id="rId11"/>
    <p:sldId id="397" r:id="rId12"/>
    <p:sldId id="398" r:id="rId13"/>
    <p:sldId id="399" r:id="rId14"/>
    <p:sldId id="400" r:id="rId15"/>
    <p:sldId id="401" r:id="rId16"/>
    <p:sldId id="383" r:id="rId17"/>
    <p:sldId id="403" r:id="rId18"/>
    <p:sldId id="382" r:id="rId19"/>
    <p:sldId id="404" r:id="rId20"/>
    <p:sldId id="405" r:id="rId21"/>
    <p:sldId id="406" r:id="rId22"/>
    <p:sldId id="407" r:id="rId23"/>
    <p:sldId id="409" r:id="rId24"/>
    <p:sldId id="410" r:id="rId25"/>
    <p:sldId id="411" r:id="rId26"/>
    <p:sldId id="412" r:id="rId27"/>
    <p:sldId id="413" r:id="rId28"/>
    <p:sldId id="402" r:id="rId29"/>
    <p:sldId id="415" r:id="rId30"/>
    <p:sldId id="427" r:id="rId31"/>
    <p:sldId id="418" r:id="rId32"/>
    <p:sldId id="428" r:id="rId33"/>
    <p:sldId id="416" r:id="rId34"/>
    <p:sldId id="422" r:id="rId35"/>
    <p:sldId id="423" r:id="rId36"/>
    <p:sldId id="424" r:id="rId37"/>
    <p:sldId id="425" r:id="rId38"/>
    <p:sldId id="426" r:id="rId39"/>
    <p:sldId id="385" r:id="rId40"/>
    <p:sldId id="420" r:id="rId41"/>
    <p:sldId id="421" r:id="rId42"/>
    <p:sldId id="429" r:id="rId43"/>
    <p:sldId id="430" r:id="rId44"/>
    <p:sldId id="431" r:id="rId45"/>
    <p:sldId id="433" r:id="rId46"/>
    <p:sldId id="432" r:id="rId47"/>
    <p:sldId id="386" r:id="rId48"/>
    <p:sldId id="434" r:id="rId49"/>
    <p:sldId id="437" r:id="rId50"/>
    <p:sldId id="435" r:id="rId51"/>
    <p:sldId id="436" r:id="rId52"/>
    <p:sldId id="387" r:id="rId53"/>
    <p:sldId id="438" r:id="rId54"/>
    <p:sldId id="439" r:id="rId55"/>
    <p:sldId id="440" r:id="rId56"/>
    <p:sldId id="441" r:id="rId57"/>
    <p:sldId id="389" r:id="rId58"/>
    <p:sldId id="443" r:id="rId59"/>
    <p:sldId id="444" r:id="rId60"/>
    <p:sldId id="445" r:id="rId61"/>
    <p:sldId id="446" r:id="rId62"/>
    <p:sldId id="447" r:id="rId63"/>
    <p:sldId id="448" r:id="rId64"/>
    <p:sldId id="449" r:id="rId65"/>
    <p:sldId id="391" r:id="rId66"/>
    <p:sldId id="442" r:id="rId67"/>
    <p:sldId id="396" r:id="rId68"/>
    <p:sldId id="451" r:id="rId69"/>
    <p:sldId id="26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50"/>
            <p14:sldId id="381"/>
          </p14:sldIdLst>
        </p14:section>
        <p14:section name="I.1. AutoEncoders definition" id="{FC4004CD-F4EF-46BA-BCA4-C872EA6A6BA2}">
          <p14:sldIdLst>
            <p14:sldId id="394"/>
            <p14:sldId id="395"/>
            <p14:sldId id="384"/>
            <p14:sldId id="392"/>
            <p14:sldId id="393"/>
          </p14:sldIdLst>
        </p14:section>
        <p14:section name="I.2. AutoEncoders Structure" id="{EFA1C734-3C6E-43B7-868E-0327706770B8}">
          <p14:sldIdLst>
            <p14:sldId id="390"/>
            <p14:sldId id="397"/>
            <p14:sldId id="398"/>
            <p14:sldId id="399"/>
            <p14:sldId id="400"/>
            <p14:sldId id="401"/>
          </p14:sldIdLst>
        </p14:section>
        <p14:section name="I.3. Reversibility of FC" id="{30A88076-83DE-4478-BCFD-221C48C7E4FC}">
          <p14:sldIdLst>
            <p14:sldId id="383"/>
            <p14:sldId id="403"/>
          </p14:sldIdLst>
        </p14:section>
        <p14:section name="I.4. AutoEncoders with FC on MNIST" id="{B50CEEF5-14E6-497B-8E97-44939EB4237D}">
          <p14:sldIdLst>
            <p14:sldId id="382"/>
            <p14:sldId id="404"/>
            <p14:sldId id="405"/>
            <p14:sldId id="406"/>
            <p14:sldId id="407"/>
            <p14:sldId id="409"/>
            <p14:sldId id="410"/>
            <p14:sldId id="411"/>
            <p14:sldId id="412"/>
          </p14:sldIdLst>
        </p14:section>
        <p14:section name="I.5. On finding the right dimensionality" id="{4E42E279-FADD-44B9-81E9-A1071BC3E1D5}">
          <p14:sldIdLst>
            <p14:sldId id="413"/>
            <p14:sldId id="402"/>
            <p14:sldId id="415"/>
            <p14:sldId id="427"/>
            <p14:sldId id="418"/>
            <p14:sldId id="428"/>
            <p14:sldId id="416"/>
          </p14:sldIdLst>
        </p14:section>
        <p14:section name="II.1. On the need for uplsampling layers" id="{2D0D1533-8B69-432A-B578-812102963C6D}">
          <p14:sldIdLst>
            <p14:sldId id="422"/>
            <p14:sldId id="423"/>
            <p14:sldId id="424"/>
            <p14:sldId id="425"/>
            <p14:sldId id="426"/>
            <p14:sldId id="385"/>
            <p14:sldId id="420"/>
            <p14:sldId id="421"/>
            <p14:sldId id="429"/>
            <p14:sldId id="430"/>
            <p14:sldId id="431"/>
            <p14:sldId id="433"/>
          </p14:sldIdLst>
        </p14:section>
        <p14:section name="II.2. DeConvolution layer" id="{3317F55B-25C4-4C21-B990-1495D8FEF30E}">
          <p14:sldIdLst>
            <p14:sldId id="432"/>
            <p14:sldId id="386"/>
            <p14:sldId id="434"/>
            <p14:sldId id="437"/>
            <p14:sldId id="435"/>
            <p14:sldId id="436"/>
          </p14:sldIdLst>
        </p14:section>
        <p14:section name="II.3. DeConvolution layer with padding and stride" id="{92BB43CF-025D-486B-A6B7-32701DE2A5A7}">
          <p14:sldIdLst>
            <p14:sldId id="387"/>
            <p14:sldId id="438"/>
            <p14:sldId id="439"/>
            <p14:sldId id="440"/>
            <p14:sldId id="441"/>
          </p14:sldIdLst>
        </p14:section>
        <p14:section name="III.1. AutoEncoders with Conv and DeConv" id="{60AAC3A0-8722-4C49-A259-521DEB16312F}">
          <p14:sldIdLst>
            <p14:sldId id="389"/>
            <p14:sldId id="443"/>
            <p14:sldId id="444"/>
            <p14:sldId id="445"/>
            <p14:sldId id="446"/>
            <p14:sldId id="447"/>
            <p14:sldId id="448"/>
            <p14:sldId id="449"/>
          </p14:sldIdLst>
        </p14:section>
        <p14:section name="III.2. On the applications of AutoEncoders" id="{339BF601-3294-4E6B-8DD0-8D0B8D4ED004}">
          <p14:sldIdLst>
            <p14:sldId id="391"/>
            <p14:sldId id="442"/>
            <p14:sldId id="396"/>
          </p14:sldIdLst>
        </p14:section>
        <p14:section name="Conclusion" id="{F32771D1-00C9-468B-921F-57B3DD4A3A9C}">
          <p14:sldIdLst>
            <p14:sldId id="451"/>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E93F5B5-C46D-44B7-BB13-A4CBFD27F998}"/>
    <pc:docChg chg="custSel mod modSld modMainMaster">
      <pc:chgData name="Matthieu De Mari" userId="dfb708c9-d8dc-439f-9a3b-c772bf4a311c" providerId="ADAL" clId="{2E93F5B5-C46D-44B7-BB13-A4CBFD27F998}" dt="2022-10-31T05:56:57.922" v="19"/>
      <pc:docMkLst>
        <pc:docMk/>
      </pc:docMkLst>
      <pc:sldChg chg="modSp mod">
        <pc:chgData name="Matthieu De Mari" userId="dfb708c9-d8dc-439f-9a3b-c772bf4a311c" providerId="ADAL" clId="{2E93F5B5-C46D-44B7-BB13-A4CBFD27F998}" dt="2022-10-31T05:55:05.668" v="2" actId="20577"/>
        <pc:sldMkLst>
          <pc:docMk/>
          <pc:sldMk cId="1040156172" sldId="377"/>
        </pc:sldMkLst>
        <pc:spChg chg="mod">
          <ac:chgData name="Matthieu De Mari" userId="dfb708c9-d8dc-439f-9a3b-c772bf4a311c" providerId="ADAL" clId="{2E93F5B5-C46D-44B7-BB13-A4CBFD27F998}" dt="2022-10-31T05:55:05.668" v="2" actId="20577"/>
          <ac:spMkLst>
            <pc:docMk/>
            <pc:sldMk cId="1040156172" sldId="377"/>
            <ac:spMk id="3" creationId="{816ABDE1-A047-4B53-92F2-67282914DD77}"/>
          </ac:spMkLst>
        </pc:spChg>
      </pc:sldChg>
      <pc:sldChg chg="addSp delSp modSp mod">
        <pc:chgData name="Matthieu De Mari" userId="dfb708c9-d8dc-439f-9a3b-c772bf4a311c" providerId="ADAL" clId="{2E93F5B5-C46D-44B7-BB13-A4CBFD27F998}" dt="2022-10-31T05:56:14.310" v="10"/>
        <pc:sldMkLst>
          <pc:docMk/>
          <pc:sldMk cId="4291187709" sldId="384"/>
        </pc:sldMkLst>
        <pc:spChg chg="mod">
          <ac:chgData name="Matthieu De Mari" userId="dfb708c9-d8dc-439f-9a3b-c772bf4a311c" providerId="ADAL" clId="{2E93F5B5-C46D-44B7-BB13-A4CBFD27F998}" dt="2022-10-31T05:56:00.831" v="4"/>
          <ac:spMkLst>
            <pc:docMk/>
            <pc:sldMk cId="4291187709" sldId="384"/>
            <ac:spMk id="3" creationId="{665EA97C-6E45-450C-85D1-8C371F99A46E}"/>
          </ac:spMkLst>
        </pc:spChg>
        <pc:picChg chg="add mod">
          <ac:chgData name="Matthieu De Mari" userId="dfb708c9-d8dc-439f-9a3b-c772bf4a311c" providerId="ADAL" clId="{2E93F5B5-C46D-44B7-BB13-A4CBFD27F998}" dt="2022-10-31T05:56:14.310" v="10"/>
          <ac:picMkLst>
            <pc:docMk/>
            <pc:sldMk cId="4291187709" sldId="384"/>
            <ac:picMk id="4" creationId="{B983A4ED-05BE-652E-6E77-08667E924773}"/>
          </ac:picMkLst>
        </pc:picChg>
        <pc:picChg chg="del">
          <ac:chgData name="Matthieu De Mari" userId="dfb708c9-d8dc-439f-9a3b-c772bf4a311c" providerId="ADAL" clId="{2E93F5B5-C46D-44B7-BB13-A4CBFD27F998}" dt="2022-10-31T05:56:13.978" v="9" actId="478"/>
          <ac:picMkLst>
            <pc:docMk/>
            <pc:sldMk cId="4291187709" sldId="384"/>
            <ac:picMk id="6" creationId="{5E8F50E0-1C70-457F-BFFC-350D1393CFB8}"/>
          </ac:picMkLst>
        </pc:picChg>
      </pc:sldChg>
      <pc:sldChg chg="addSp delSp modSp mod">
        <pc:chgData name="Matthieu De Mari" userId="dfb708c9-d8dc-439f-9a3b-c772bf4a311c" providerId="ADAL" clId="{2E93F5B5-C46D-44B7-BB13-A4CBFD27F998}" dt="2022-10-31T05:56:55.149" v="17"/>
        <pc:sldMkLst>
          <pc:docMk/>
          <pc:sldMk cId="3024525562" sldId="390"/>
        </pc:sldMkLst>
        <pc:picChg chg="add mod">
          <ac:chgData name="Matthieu De Mari" userId="dfb708c9-d8dc-439f-9a3b-c772bf4a311c" providerId="ADAL" clId="{2E93F5B5-C46D-44B7-BB13-A4CBFD27F998}" dt="2022-10-31T05:56:55.149" v="17"/>
          <ac:picMkLst>
            <pc:docMk/>
            <pc:sldMk cId="3024525562" sldId="390"/>
            <ac:picMk id="4" creationId="{49A75956-E918-D9DB-1099-2015020DA12E}"/>
          </ac:picMkLst>
        </pc:picChg>
        <pc:picChg chg="del">
          <ac:chgData name="Matthieu De Mari" userId="dfb708c9-d8dc-439f-9a3b-c772bf4a311c" providerId="ADAL" clId="{2E93F5B5-C46D-44B7-BB13-A4CBFD27F998}" dt="2022-10-31T05:56:54.787" v="16" actId="478"/>
          <ac:picMkLst>
            <pc:docMk/>
            <pc:sldMk cId="3024525562" sldId="390"/>
            <ac:picMk id="5" creationId="{D159806F-DE32-4A60-80E9-3B0099A55660}"/>
          </ac:picMkLst>
        </pc:picChg>
      </pc:sldChg>
      <pc:sldChg chg="addSp delSp modSp mod">
        <pc:chgData name="Matthieu De Mari" userId="dfb708c9-d8dc-439f-9a3b-c772bf4a311c" providerId="ADAL" clId="{2E93F5B5-C46D-44B7-BB13-A4CBFD27F998}" dt="2022-10-31T05:56:17.638" v="12"/>
        <pc:sldMkLst>
          <pc:docMk/>
          <pc:sldMk cId="397851960" sldId="392"/>
        </pc:sldMkLst>
        <pc:spChg chg="mod">
          <ac:chgData name="Matthieu De Mari" userId="dfb708c9-d8dc-439f-9a3b-c772bf4a311c" providerId="ADAL" clId="{2E93F5B5-C46D-44B7-BB13-A4CBFD27F998}" dt="2022-10-31T05:56:05.137" v="6" actId="27636"/>
          <ac:spMkLst>
            <pc:docMk/>
            <pc:sldMk cId="397851960" sldId="392"/>
            <ac:spMk id="3" creationId="{665EA97C-6E45-450C-85D1-8C371F99A46E}"/>
          </ac:spMkLst>
        </pc:spChg>
        <pc:picChg chg="add mod">
          <ac:chgData name="Matthieu De Mari" userId="dfb708c9-d8dc-439f-9a3b-c772bf4a311c" providerId="ADAL" clId="{2E93F5B5-C46D-44B7-BB13-A4CBFD27F998}" dt="2022-10-31T05:56:17.638" v="12"/>
          <ac:picMkLst>
            <pc:docMk/>
            <pc:sldMk cId="397851960" sldId="392"/>
            <ac:picMk id="4" creationId="{5B213169-D3FF-278C-5852-30360A009F98}"/>
          </ac:picMkLst>
        </pc:picChg>
        <pc:picChg chg="del">
          <ac:chgData name="Matthieu De Mari" userId="dfb708c9-d8dc-439f-9a3b-c772bf4a311c" providerId="ADAL" clId="{2E93F5B5-C46D-44B7-BB13-A4CBFD27F998}" dt="2022-10-31T05:56:17.283" v="11" actId="478"/>
          <ac:picMkLst>
            <pc:docMk/>
            <pc:sldMk cId="397851960" sldId="392"/>
            <ac:picMk id="5" creationId="{F68666C6-175A-4C92-B843-D22B82979007}"/>
          </ac:picMkLst>
        </pc:picChg>
      </pc:sldChg>
      <pc:sldChg chg="addSp delSp modSp mod">
        <pc:chgData name="Matthieu De Mari" userId="dfb708c9-d8dc-439f-9a3b-c772bf4a311c" providerId="ADAL" clId="{2E93F5B5-C46D-44B7-BB13-A4CBFD27F998}" dt="2022-10-31T05:56:36.102" v="15" actId="20577"/>
        <pc:sldMkLst>
          <pc:docMk/>
          <pc:sldMk cId="3170898328" sldId="393"/>
        </pc:sldMkLst>
        <pc:spChg chg="mod">
          <ac:chgData name="Matthieu De Mari" userId="dfb708c9-d8dc-439f-9a3b-c772bf4a311c" providerId="ADAL" clId="{2E93F5B5-C46D-44B7-BB13-A4CBFD27F998}" dt="2022-10-31T05:56:36.102" v="15" actId="20577"/>
          <ac:spMkLst>
            <pc:docMk/>
            <pc:sldMk cId="3170898328" sldId="393"/>
            <ac:spMk id="3" creationId="{665EA97C-6E45-450C-85D1-8C371F99A46E}"/>
          </ac:spMkLst>
        </pc:spChg>
        <pc:picChg chg="add mod">
          <ac:chgData name="Matthieu De Mari" userId="dfb708c9-d8dc-439f-9a3b-c772bf4a311c" providerId="ADAL" clId="{2E93F5B5-C46D-44B7-BB13-A4CBFD27F998}" dt="2022-10-31T05:56:20.413" v="14"/>
          <ac:picMkLst>
            <pc:docMk/>
            <pc:sldMk cId="3170898328" sldId="393"/>
            <ac:picMk id="4" creationId="{61BB84BA-5776-DA77-2B03-48BC756F4F22}"/>
          </ac:picMkLst>
        </pc:picChg>
        <pc:picChg chg="del">
          <ac:chgData name="Matthieu De Mari" userId="dfb708c9-d8dc-439f-9a3b-c772bf4a311c" providerId="ADAL" clId="{2E93F5B5-C46D-44B7-BB13-A4CBFD27F998}" dt="2022-10-31T05:56:20.137" v="13" actId="478"/>
          <ac:picMkLst>
            <pc:docMk/>
            <pc:sldMk cId="3170898328" sldId="393"/>
            <ac:picMk id="5" creationId="{98C8048F-537A-449B-8B0F-DDD0EEF143F2}"/>
          </ac:picMkLst>
        </pc:picChg>
      </pc:sldChg>
      <pc:sldChg chg="addSp delSp modSp mod">
        <pc:chgData name="Matthieu De Mari" userId="dfb708c9-d8dc-439f-9a3b-c772bf4a311c" providerId="ADAL" clId="{2E93F5B5-C46D-44B7-BB13-A4CBFD27F998}" dt="2022-10-31T05:56:11.316" v="8"/>
        <pc:sldMkLst>
          <pc:docMk/>
          <pc:sldMk cId="604176115" sldId="394"/>
        </pc:sldMkLst>
        <pc:spChg chg="mod">
          <ac:chgData name="Matthieu De Mari" userId="dfb708c9-d8dc-439f-9a3b-c772bf4a311c" providerId="ADAL" clId="{2E93F5B5-C46D-44B7-BB13-A4CBFD27F998}" dt="2022-10-31T05:55:56.018" v="3"/>
          <ac:spMkLst>
            <pc:docMk/>
            <pc:sldMk cId="604176115" sldId="394"/>
            <ac:spMk id="3" creationId="{665EA97C-6E45-450C-85D1-8C371F99A46E}"/>
          </ac:spMkLst>
        </pc:spChg>
        <pc:picChg chg="add mod">
          <ac:chgData name="Matthieu De Mari" userId="dfb708c9-d8dc-439f-9a3b-c772bf4a311c" providerId="ADAL" clId="{2E93F5B5-C46D-44B7-BB13-A4CBFD27F998}" dt="2022-10-31T05:56:11.316" v="8"/>
          <ac:picMkLst>
            <pc:docMk/>
            <pc:sldMk cId="604176115" sldId="394"/>
            <ac:picMk id="4" creationId="{AFD8EF32-7DCD-4416-9072-650810DAC784}"/>
          </ac:picMkLst>
        </pc:picChg>
        <pc:picChg chg="del">
          <ac:chgData name="Matthieu De Mari" userId="dfb708c9-d8dc-439f-9a3b-c772bf4a311c" providerId="ADAL" clId="{2E93F5B5-C46D-44B7-BB13-A4CBFD27F998}" dt="2022-10-31T05:56:10.903" v="7" actId="478"/>
          <ac:picMkLst>
            <pc:docMk/>
            <pc:sldMk cId="604176115" sldId="394"/>
            <ac:picMk id="6" creationId="{5E8F50E0-1C70-457F-BFFC-350D1393CFB8}"/>
          </ac:picMkLst>
        </pc:picChg>
      </pc:sldChg>
      <pc:sldChg chg="addSp delSp modSp mod">
        <pc:chgData name="Matthieu De Mari" userId="dfb708c9-d8dc-439f-9a3b-c772bf4a311c" providerId="ADAL" clId="{2E93F5B5-C46D-44B7-BB13-A4CBFD27F998}" dt="2022-10-31T05:56:57.922" v="19"/>
        <pc:sldMkLst>
          <pc:docMk/>
          <pc:sldMk cId="1748926590" sldId="397"/>
        </pc:sldMkLst>
        <pc:picChg chg="add mod">
          <ac:chgData name="Matthieu De Mari" userId="dfb708c9-d8dc-439f-9a3b-c772bf4a311c" providerId="ADAL" clId="{2E93F5B5-C46D-44B7-BB13-A4CBFD27F998}" dt="2022-10-31T05:56:57.922" v="19"/>
          <ac:picMkLst>
            <pc:docMk/>
            <pc:sldMk cId="1748926590" sldId="397"/>
            <ac:picMk id="4" creationId="{63B01BB8-1D79-75E0-E69B-EDABB0428DE2}"/>
          </ac:picMkLst>
        </pc:picChg>
        <pc:picChg chg="del">
          <ac:chgData name="Matthieu De Mari" userId="dfb708c9-d8dc-439f-9a3b-c772bf4a311c" providerId="ADAL" clId="{2E93F5B5-C46D-44B7-BB13-A4CBFD27F998}" dt="2022-10-31T05:56:57.614" v="18" actId="478"/>
          <ac:picMkLst>
            <pc:docMk/>
            <pc:sldMk cId="1748926590" sldId="397"/>
            <ac:picMk id="5" creationId="{B37E1DB4-46C1-4CBB-957D-954AFC6B9996}"/>
          </ac:picMkLst>
        </pc:picChg>
      </pc:sldChg>
      <pc:sldMasterChg chg="addSp mod">
        <pc:chgData name="Matthieu De Mari" userId="dfb708c9-d8dc-439f-9a3b-c772bf4a311c" providerId="ADAL" clId="{2E93F5B5-C46D-44B7-BB13-A4CBFD27F998}" dt="2022-10-31T05:55:02.788" v="0" actId="33475"/>
        <pc:sldMasterMkLst>
          <pc:docMk/>
          <pc:sldMasterMk cId="2168708284" sldId="2147483648"/>
        </pc:sldMasterMkLst>
        <pc:spChg chg="add">
          <ac:chgData name="Matthieu De Mari" userId="dfb708c9-d8dc-439f-9a3b-c772bf4a311c" providerId="ADAL" clId="{2E93F5B5-C46D-44B7-BB13-A4CBFD27F998}" dt="2022-10-31T05:55:02.788" v="0" actId="33475"/>
          <ac:spMkLst>
            <pc:docMk/>
            <pc:sldMasterMk cId="2168708284" sldId="2147483648"/>
            <ac:spMk id="9" creationId="{41291B79-DCC3-A6A5-5F28-B01DEE8ACF8E}"/>
          </ac:spMkLst>
        </pc:spChg>
        <pc:spChg chg="add">
          <ac:chgData name="Matthieu De Mari" userId="dfb708c9-d8dc-439f-9a3b-c772bf4a311c" providerId="ADAL" clId="{2E93F5B5-C46D-44B7-BB13-A4CBFD27F998}" dt="2022-10-31T05:55:02.788" v="0" actId="33475"/>
          <ac:spMkLst>
            <pc:docMk/>
            <pc:sldMasterMk cId="2168708284" sldId="2147483648"/>
            <ac:spMk id="10" creationId="{8C82451B-AFE4-2BD0-0F0B-B68CEFC6A118}"/>
          </ac:spMkLst>
        </pc:spChg>
      </pc:sldMasterChg>
    </pc:docChg>
  </pc:docChgLst>
  <pc:docChgLst>
    <pc:chgData name="Matthieu De Mari" userId="dfb708c9-d8dc-439f-9a3b-c772bf4a311c" providerId="ADAL" clId="{3E60D5A3-207F-44A3-86BB-A627280C58CF}"/>
    <pc:docChg chg="modSld">
      <pc:chgData name="Matthieu De Mari" userId="dfb708c9-d8dc-439f-9a3b-c772bf4a311c" providerId="ADAL" clId="{3E60D5A3-207F-44A3-86BB-A627280C58CF}" dt="2023-02-26T10:43:03.881" v="5" actId="20577"/>
      <pc:docMkLst>
        <pc:docMk/>
      </pc:docMkLst>
      <pc:sldChg chg="modSp mod">
        <pc:chgData name="Matthieu De Mari" userId="dfb708c9-d8dc-439f-9a3b-c772bf4a311c" providerId="ADAL" clId="{3E60D5A3-207F-44A3-86BB-A627280C58CF}" dt="2023-02-26T10:43:01.561" v="3" actId="20577"/>
        <pc:sldMkLst>
          <pc:docMk/>
          <pc:sldMk cId="3442501962" sldId="257"/>
        </pc:sldMkLst>
        <pc:spChg chg="mod">
          <ac:chgData name="Matthieu De Mari" userId="dfb708c9-d8dc-439f-9a3b-c772bf4a311c" providerId="ADAL" clId="{3E60D5A3-207F-44A3-86BB-A627280C58CF}" dt="2023-02-26T10:43:01.561" v="3" actId="20577"/>
          <ac:spMkLst>
            <pc:docMk/>
            <pc:sldMk cId="3442501962" sldId="257"/>
            <ac:spMk id="2" creationId="{49D40417-A4D3-4CE8-96E7-708E2439AE7B}"/>
          </ac:spMkLst>
        </pc:spChg>
      </pc:sldChg>
      <pc:sldChg chg="modSp mod">
        <pc:chgData name="Matthieu De Mari" userId="dfb708c9-d8dc-439f-9a3b-c772bf4a311c" providerId="ADAL" clId="{3E60D5A3-207F-44A3-86BB-A627280C58CF}" dt="2023-02-26T10:42:59.064" v="1" actId="20577"/>
        <pc:sldMkLst>
          <pc:docMk/>
          <pc:sldMk cId="1040156172" sldId="377"/>
        </pc:sldMkLst>
        <pc:spChg chg="mod">
          <ac:chgData name="Matthieu De Mari" userId="dfb708c9-d8dc-439f-9a3b-c772bf4a311c" providerId="ADAL" clId="{3E60D5A3-207F-44A3-86BB-A627280C58CF}" dt="2023-02-26T10:42:59.064" v="1" actId="20577"/>
          <ac:spMkLst>
            <pc:docMk/>
            <pc:sldMk cId="1040156172" sldId="377"/>
            <ac:spMk id="2" creationId="{080CEB46-CC16-4D19-8C2C-AEE9471D8168}"/>
          </ac:spMkLst>
        </pc:spChg>
      </pc:sldChg>
      <pc:sldChg chg="modSp mod">
        <pc:chgData name="Matthieu De Mari" userId="dfb708c9-d8dc-439f-9a3b-c772bf4a311c" providerId="ADAL" clId="{3E60D5A3-207F-44A3-86BB-A627280C58CF}" dt="2023-02-26T10:43:03.881" v="5" actId="20577"/>
        <pc:sldMkLst>
          <pc:docMk/>
          <pc:sldMk cId="2134775098" sldId="450"/>
        </pc:sldMkLst>
        <pc:spChg chg="mod">
          <ac:chgData name="Matthieu De Mari" userId="dfb708c9-d8dc-439f-9a3b-c772bf4a311c" providerId="ADAL" clId="{3E60D5A3-207F-44A3-86BB-A627280C58CF}" dt="2023-02-26T10:43:03.881" v="5" actId="20577"/>
          <ac:spMkLst>
            <pc:docMk/>
            <pc:sldMk cId="2134775098" sldId="450"/>
            <ac:spMk id="2" creationId="{49D40417-A4D3-4CE8-96E7-708E2439A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1291B79-DCC3-A6A5-5F28-B01DEE8ACF8E}"/>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8C82451B-AFE4-2BD0-0F0B-B68CEFC6A118}"/>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vdumoulin/conv_arithmetic/blob/master/README.m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W10-S1 Generative Models in</a:t>
            </a:r>
            <a:br>
              <a:rPr lang="en-US" dirty="0"/>
            </a:br>
            <a:r>
              <a:rPr lang="en-US" dirty="0"/>
              <a:t>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2A2F-98D2-43C7-800D-A0D76373FD41}"/>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9452C33E-6CD8-404B-B11D-C4C6A75E931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err="1"/>
              <a:t>AutoEncoders</a:t>
            </a:r>
            <a:r>
              <a:rPr lang="en-US" dirty="0"/>
              <a:t> are (un)supervised artificial neural networks, which</a:t>
            </a:r>
          </a:p>
          <a:p>
            <a:r>
              <a:rPr lang="en-US" dirty="0"/>
              <a:t>learn how to efficiently compress and encode data,</a:t>
            </a:r>
          </a:p>
          <a:p>
            <a:r>
              <a:rPr lang="en-US" dirty="0"/>
              <a:t>and then learns how to reconstruct the data back from the reduced encoded representation to a representation that is as close to the original input as possible.</a:t>
            </a:r>
          </a:p>
          <a:p>
            <a:endParaRPr lang="en-GB" dirty="0"/>
          </a:p>
        </p:txBody>
      </p:sp>
      <p:pic>
        <p:nvPicPr>
          <p:cNvPr id="4" name="Picture 3">
            <a:extLst>
              <a:ext uri="{FF2B5EF4-FFF2-40B4-BE49-F238E27FC236}">
                <a16:creationId xmlns:a16="http://schemas.microsoft.com/office/drawing/2014/main" id="{49A75956-E918-D9DB-1099-2015020DA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02452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 to be discussed in the next few slides:</a:t>
            </a:r>
          </a:p>
          <a:p>
            <a:pPr marL="514350" indent="-514350">
              <a:buFont typeface="+mj-lt"/>
              <a:buAutoNum type="arabicPeriod"/>
            </a:pPr>
            <a:r>
              <a:rPr lang="en-US" b="1" dirty="0"/>
              <a:t>Encoder</a:t>
            </a:r>
          </a:p>
          <a:p>
            <a:pPr marL="514350" indent="-514350">
              <a:buFont typeface="+mj-lt"/>
              <a:buAutoNum type="arabicPeriod"/>
            </a:pPr>
            <a:r>
              <a:rPr lang="en-US" b="1" dirty="0"/>
              <a:t>Bottleneck</a:t>
            </a:r>
          </a:p>
          <a:p>
            <a:pPr marL="514350" indent="-514350">
              <a:buFont typeface="+mj-lt"/>
              <a:buAutoNum type="arabicPeriod"/>
            </a:pPr>
            <a:r>
              <a:rPr lang="en-US" b="1" dirty="0"/>
              <a:t>Decoder</a:t>
            </a:r>
          </a:p>
          <a:p>
            <a:pPr marL="514350" indent="-514350">
              <a:buFont typeface="+mj-lt"/>
              <a:buAutoNum type="arabicPeriod"/>
            </a:pPr>
            <a:r>
              <a:rPr lang="en-US" b="1" dirty="0"/>
              <a:t>Reconstruction</a:t>
            </a:r>
            <a:r>
              <a:rPr lang="en-US" dirty="0"/>
              <a:t> </a:t>
            </a:r>
            <a:r>
              <a:rPr lang="en-US" b="1" dirty="0"/>
              <a:t>Loss</a:t>
            </a:r>
            <a:endParaRPr lang="en-US" dirty="0"/>
          </a:p>
          <a:p>
            <a:endParaRPr lang="en-GB" dirty="0"/>
          </a:p>
        </p:txBody>
      </p:sp>
      <p:pic>
        <p:nvPicPr>
          <p:cNvPr id="4" name="Picture 3">
            <a:extLst>
              <a:ext uri="{FF2B5EF4-FFF2-40B4-BE49-F238E27FC236}">
                <a16:creationId xmlns:a16="http://schemas.microsoft.com/office/drawing/2014/main" id="{63B01BB8-1D79-75E0-E69B-EDABB0428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174892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a:pPr>
            <a:r>
              <a:rPr lang="en-US" b="1" dirty="0"/>
              <a:t>Encoder</a:t>
            </a:r>
            <a:r>
              <a:rPr lang="en-US" dirty="0"/>
              <a:t>: In which the model learns how to reduce the input dimensions and compress the input data into an encoded representation.</a:t>
            </a:r>
            <a:br>
              <a:rPr lang="en-US" dirty="0"/>
            </a:br>
            <a:br>
              <a:rPr lang="en-US" dirty="0"/>
            </a:br>
            <a:r>
              <a:rPr lang="en-US" dirty="0"/>
              <a:t>An encoder will, for instance, consist of </a:t>
            </a:r>
            <a:r>
              <a:rPr lang="en-US" b="1" dirty="0"/>
              <a:t>successive fully connected layers, decreasing in size.</a:t>
            </a:r>
          </a:p>
        </p:txBody>
      </p:sp>
      <p:pic>
        <p:nvPicPr>
          <p:cNvPr id="5" name="Picture 4">
            <a:extLst>
              <a:ext uri="{FF2B5EF4-FFF2-40B4-BE49-F238E27FC236}">
                <a16:creationId xmlns:a16="http://schemas.microsoft.com/office/drawing/2014/main" id="{32804533-B053-40E9-9C25-54A5EB85B30C}"/>
              </a:ext>
            </a:extLst>
          </p:cNvPr>
          <p:cNvPicPr>
            <a:picLocks noChangeAspect="1"/>
          </p:cNvPicPr>
          <p:nvPr/>
        </p:nvPicPr>
        <p:blipFill rotWithShape="1">
          <a:blip r:embed="rId2">
            <a:extLst>
              <a:ext uri="{28A0092B-C50C-407E-A947-70E740481C1C}">
                <a14:useLocalDpi xmlns:a14="http://schemas.microsoft.com/office/drawing/2010/main" val="0"/>
              </a:ext>
            </a:extLst>
          </a:blip>
          <a:srcRect r="39990"/>
          <a:stretch/>
        </p:blipFill>
        <p:spPr>
          <a:xfrm>
            <a:off x="6329236" y="2248677"/>
            <a:ext cx="5679547" cy="3498980"/>
          </a:xfrm>
          <a:prstGeom prst="rect">
            <a:avLst/>
          </a:prstGeom>
        </p:spPr>
      </p:pic>
      <p:pic>
        <p:nvPicPr>
          <p:cNvPr id="6" name="Picture 5">
            <a:extLst>
              <a:ext uri="{FF2B5EF4-FFF2-40B4-BE49-F238E27FC236}">
                <a16:creationId xmlns:a16="http://schemas.microsoft.com/office/drawing/2014/main" id="{9E4789CE-020E-4A3A-ABF5-41E41323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70452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br>
              <a:rPr lang="en-US" dirty="0"/>
            </a:br>
            <a:r>
              <a:rPr lang="en-US" dirty="0"/>
              <a:t>Technically, we want the dimensionality to be the lowest possible dimension of the input data (more on this later).</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109137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US" b="1" dirty="0"/>
              <a:t>Decoder</a:t>
            </a:r>
            <a:r>
              <a:rPr lang="en-US" dirty="0"/>
              <a:t>: In which the model learns how to reconstruct the data from the encoded representation to be as close to the original input as possible.</a:t>
            </a:r>
            <a:br>
              <a:rPr lang="en-US" dirty="0"/>
            </a:br>
            <a:br>
              <a:rPr lang="en-US" dirty="0"/>
            </a:br>
            <a:r>
              <a:rPr lang="en-US" dirty="0"/>
              <a:t>Our decoder will, for instance, consist of </a:t>
            </a:r>
            <a:r>
              <a:rPr lang="en-US" b="1" dirty="0"/>
              <a:t>successive fully connected layers, increasing in size, back to the original input size.</a:t>
            </a:r>
            <a:endParaRPr lang="en-US" dirty="0"/>
          </a:p>
          <a:p>
            <a:endParaRPr lang="en-GB" dirty="0"/>
          </a:p>
        </p:txBody>
      </p:sp>
      <p:pic>
        <p:nvPicPr>
          <p:cNvPr id="5" name="Picture 4">
            <a:extLst>
              <a:ext uri="{FF2B5EF4-FFF2-40B4-BE49-F238E27FC236}">
                <a16:creationId xmlns:a16="http://schemas.microsoft.com/office/drawing/2014/main" id="{176DBDCF-7BFF-4E0D-AB2F-11A51DEA40D9}"/>
              </a:ext>
            </a:extLst>
          </p:cNvPr>
          <p:cNvPicPr>
            <a:picLocks noChangeAspect="1"/>
          </p:cNvPicPr>
          <p:nvPr/>
        </p:nvPicPr>
        <p:blipFill rotWithShape="1">
          <a:blip r:embed="rId2">
            <a:extLst>
              <a:ext uri="{28A0092B-C50C-407E-A947-70E740481C1C}">
                <a14:useLocalDpi xmlns:a14="http://schemas.microsoft.com/office/drawing/2010/main" val="0"/>
              </a:ext>
            </a:extLst>
          </a:blip>
          <a:srcRect l="39260"/>
          <a:stretch/>
        </p:blipFill>
        <p:spPr>
          <a:xfrm>
            <a:off x="6676329" y="2250524"/>
            <a:ext cx="5515671" cy="3357173"/>
          </a:xfrm>
          <a:prstGeom prst="rect">
            <a:avLst/>
          </a:prstGeom>
        </p:spPr>
      </p:pic>
      <p:pic>
        <p:nvPicPr>
          <p:cNvPr id="6" name="Picture 5">
            <a:extLst>
              <a:ext uri="{FF2B5EF4-FFF2-40B4-BE49-F238E27FC236}">
                <a16:creationId xmlns:a16="http://schemas.microsoft.com/office/drawing/2014/main" id="{0B891EB2-3A41-484D-B7BC-D92979DA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87538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a:t>
            </a:r>
          </a:p>
          <a:p>
            <a:pPr marL="514350" indent="-514350">
              <a:buFont typeface="+mj-lt"/>
              <a:buAutoNum type="arabicPeriod" startAt="4"/>
            </a:pPr>
            <a:r>
              <a:rPr lang="en-US" b="1" dirty="0"/>
              <a:t>Reconstruction</a:t>
            </a:r>
            <a:r>
              <a:rPr lang="en-US" dirty="0"/>
              <a:t> </a:t>
            </a:r>
            <a:r>
              <a:rPr lang="en-US" b="1" dirty="0"/>
              <a:t>Loss</a:t>
            </a:r>
            <a:r>
              <a:rPr lang="en-US" dirty="0"/>
              <a:t>: This is the method that measures measure how well the decoder is performing and how close the output is to the original input.</a:t>
            </a:r>
            <a:br>
              <a:rPr lang="en-US" dirty="0"/>
            </a:br>
            <a:br>
              <a:rPr lang="en-US" dirty="0"/>
            </a:br>
            <a:r>
              <a:rPr lang="en-US" dirty="0"/>
              <a:t>In the case of images, we can typically use an MSE on all pixels, or variations of it.</a:t>
            </a:r>
          </a:p>
          <a:p>
            <a:endParaRPr lang="en-GB" dirty="0"/>
          </a:p>
        </p:txBody>
      </p:sp>
      <p:pic>
        <p:nvPicPr>
          <p:cNvPr id="6" name="Picture 5">
            <a:extLst>
              <a:ext uri="{FF2B5EF4-FFF2-40B4-BE49-F238E27FC236}">
                <a16:creationId xmlns:a16="http://schemas.microsoft.com/office/drawing/2014/main" id="{0B1D8E6F-808E-4F25-9C70-17E783C9B81A}"/>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27327" r="14575" b="35051"/>
          <a:stretch/>
        </p:blipFill>
        <p:spPr>
          <a:xfrm>
            <a:off x="6394624" y="432593"/>
            <a:ext cx="5763265" cy="27024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75220-1B5F-433B-960B-A3B64B2577F4}"/>
                  </a:ext>
                </a:extLst>
              </p:cNvPr>
              <p:cNvSpPr txBox="1"/>
              <p:nvPr/>
            </p:nvSpPr>
            <p:spPr>
              <a:xfrm>
                <a:off x="6540759" y="4879910"/>
                <a:ext cx="531844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d>
                                </m:e>
                                <m:sup>
                                  <m:r>
                                    <a:rPr lang="en-US" sz="2800" i="1">
                                      <a:latin typeface="Cambria Math" panose="02040503050406030204" pitchFamily="18" charset="0"/>
                                    </a:rPr>
                                    <m:t>2</m:t>
                                  </m:r>
                                </m:sup>
                              </m:sSup>
                            </m:e>
                          </m:nary>
                        </m:e>
                      </m:rad>
                    </m:oMath>
                  </m:oMathPara>
                </a14:m>
                <a:endParaRPr lang="en-GB" sz="2800" dirty="0"/>
              </a:p>
            </p:txBody>
          </p:sp>
        </mc:Choice>
        <mc:Fallback xmlns="">
          <p:sp>
            <p:nvSpPr>
              <p:cNvPr id="7" name="TextBox 6">
                <a:extLst>
                  <a:ext uri="{FF2B5EF4-FFF2-40B4-BE49-F238E27FC236}">
                    <a16:creationId xmlns:a16="http://schemas.microsoft.com/office/drawing/2014/main" id="{BC575220-1B5F-433B-960B-A3B64B2577F4}"/>
                  </a:ext>
                </a:extLst>
              </p:cNvPr>
              <p:cNvSpPr txBox="1">
                <a:spLocks noRot="1" noChangeAspect="1" noMove="1" noResize="1" noEditPoints="1" noAdjustHandles="1" noChangeArrowheads="1" noChangeShapeType="1" noTextEdit="1"/>
              </p:cNvSpPr>
              <p:nvPr/>
            </p:nvSpPr>
            <p:spPr>
              <a:xfrm>
                <a:off x="6540759" y="4879910"/>
                <a:ext cx="5318449" cy="136537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932BA2-AEB1-4D65-88A1-B29153076345}"/>
                  </a:ext>
                </a:extLst>
              </p:cNvPr>
              <p:cNvSpPr txBox="1"/>
              <p:nvPr/>
            </p:nvSpPr>
            <p:spPr>
              <a:xfrm>
                <a:off x="6727371" y="3429000"/>
                <a:ext cx="5019870" cy="954107"/>
              </a:xfrm>
              <a:prstGeom prst="rect">
                <a:avLst/>
              </a:prstGeom>
              <a:noFill/>
            </p:spPr>
            <p:txBody>
              <a:bodyPr wrap="square" rtlCol="0">
                <a:spAutoFit/>
              </a:bodyPr>
              <a:lstStyle/>
              <a:p>
                <a:pPr algn="ctr"/>
                <a:r>
                  <a:rPr lang="en-US" sz="2800" dirty="0"/>
                  <a:t>Example: input </a:t>
                </a:r>
                <a14:m>
                  <m:oMath xmlns:m="http://schemas.openxmlformats.org/officeDocument/2006/math">
                    <m:r>
                      <a:rPr lang="en-US" sz="2800" i="1" dirty="0" smtClean="0">
                        <a:latin typeface="Cambria Math" panose="02040503050406030204" pitchFamily="18" charset="0"/>
                      </a:rPr>
                      <m:t>𝑥</m:t>
                    </m:r>
                  </m:oMath>
                </a14:m>
                <a:r>
                  <a:rPr lang="en-US" sz="2800" dirty="0"/>
                  <a:t> on the right, output </a:t>
                </a:r>
                <a14:m>
                  <m:oMath xmlns:m="http://schemas.openxmlformats.org/officeDocument/2006/math">
                    <m:r>
                      <a:rPr lang="en-US" sz="2800" i="1" dirty="0" smtClean="0">
                        <a:latin typeface="Cambria Math" panose="02040503050406030204" pitchFamily="18" charset="0"/>
                      </a:rPr>
                      <m:t>𝑦</m:t>
                    </m:r>
                  </m:oMath>
                </a14:m>
                <a:r>
                  <a:rPr lang="en-US" sz="2800" dirty="0"/>
                  <a:t> on the left.</a:t>
                </a:r>
              </a:p>
            </p:txBody>
          </p:sp>
        </mc:Choice>
        <mc:Fallback xmlns="">
          <p:sp>
            <p:nvSpPr>
              <p:cNvPr id="9" name="TextBox 8">
                <a:extLst>
                  <a:ext uri="{FF2B5EF4-FFF2-40B4-BE49-F238E27FC236}">
                    <a16:creationId xmlns:a16="http://schemas.microsoft.com/office/drawing/2014/main" id="{DD932BA2-AEB1-4D65-88A1-B29153076345}"/>
                  </a:ext>
                </a:extLst>
              </p:cNvPr>
              <p:cNvSpPr txBox="1">
                <a:spLocks noRot="1" noChangeAspect="1" noMove="1" noResize="1" noEditPoints="1" noAdjustHandles="1" noChangeArrowheads="1" noChangeShapeType="1" noTextEdit="1"/>
              </p:cNvSpPr>
              <p:nvPr/>
            </p:nvSpPr>
            <p:spPr>
              <a:xfrm>
                <a:off x="6727371" y="3429000"/>
                <a:ext cx="5019870" cy="954107"/>
              </a:xfrm>
              <a:prstGeom prst="rect">
                <a:avLst/>
              </a:prstGeom>
              <a:blipFill>
                <a:blip r:embed="rId4"/>
                <a:stretch>
                  <a:fillRect t="-6410" b="-17308"/>
                </a:stretch>
              </a:blipFill>
            </p:spPr>
            <p:txBody>
              <a:bodyPr/>
              <a:lstStyle/>
              <a:p>
                <a:r>
                  <a:rPr lang="en-GB">
                    <a:noFill/>
                  </a:rPr>
                  <a:t> </a:t>
                </a:r>
              </a:p>
            </p:txBody>
          </p:sp>
        </mc:Fallback>
      </mc:AlternateContent>
    </p:spTree>
    <p:extLst>
      <p:ext uri="{BB962C8B-B14F-4D97-AF65-F5344CB8AC3E}">
        <p14:creationId xmlns:p14="http://schemas.microsoft.com/office/powerpoint/2010/main" val="3165037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What would a perfect autoencoder consist of?</a:t>
                </a:r>
              </a:p>
              <a:p>
                <a:r>
                  <a:rPr lang="en-US" dirty="0"/>
                  <a:t>Let us call </a:t>
                </a:r>
                <a14:m>
                  <m:oMath xmlns:m="http://schemas.openxmlformats.org/officeDocument/2006/math">
                    <m:r>
                      <a:rPr lang="en-US" i="1" dirty="0" smtClean="0">
                        <a:latin typeface="Cambria Math" panose="02040503050406030204" pitchFamily="18" charset="0"/>
                      </a:rPr>
                      <m:t>𝑓</m:t>
                    </m:r>
                  </m:oMath>
                </a14:m>
                <a:r>
                  <a:rPr lang="en-US" dirty="0"/>
                  <a:t>, the encoder function and </a:t>
                </a:r>
                <a14:m>
                  <m:oMath xmlns:m="http://schemas.openxmlformats.org/officeDocument/2006/math">
                    <m:r>
                      <a:rPr lang="en-US" i="1" dirty="0" smtClean="0">
                        <a:latin typeface="Cambria Math" panose="02040503050406030204" pitchFamily="18" charset="0"/>
                      </a:rPr>
                      <m:t>𝑔</m:t>
                    </m:r>
                  </m:oMath>
                </a14:m>
                <a:r>
                  <a:rPr lang="en-US" dirty="0"/>
                  <a:t> the decoder one</a:t>
                </a:r>
                <a:r>
                  <a:rPr lang="en-GB" dirty="0"/>
                  <a:t>. The autoencoder </a:t>
                </a:r>
                <a14:m>
                  <m:oMath xmlns:m="http://schemas.openxmlformats.org/officeDocument/2006/math">
                    <m:r>
                      <a:rPr lang="en-GB" i="1" dirty="0" smtClean="0">
                        <a:latin typeface="Cambria Math" panose="02040503050406030204" pitchFamily="18" charset="0"/>
                      </a:rPr>
                      <m:t>h</m:t>
                    </m:r>
                    <m:r>
                      <a:rPr lang="en-GB" i="1" dirty="0">
                        <a:latin typeface="Cambria Math" panose="02040503050406030204" pitchFamily="18" charset="0"/>
                      </a:rPr>
                      <m:t> </m:t>
                    </m:r>
                    <m:r>
                      <a:rPr lang="en-GB" i="1" dirty="0" smtClean="0">
                        <a:latin typeface="Cambria Math" panose="02040503050406030204" pitchFamily="18" charset="0"/>
                      </a:rPr>
                      <m:t>=</m:t>
                    </m:r>
                    <m:r>
                      <a:rPr lang="en-US" b="0" i="1" dirty="0" smtClean="0">
                        <a:latin typeface="Cambria Math" panose="02040503050406030204" pitchFamily="18" charset="0"/>
                      </a:rPr>
                      <m:t>𝑓𝑜𝑔</m:t>
                    </m:r>
                  </m:oMath>
                </a14:m>
                <a:r>
                  <a:rPr lang="en-GB" dirty="0"/>
                  <a:t> attempts to reproduce the identity function.</a:t>
                </a:r>
                <a:br>
                  <a:rPr lang="en-GB" dirty="0"/>
                </a:br>
                <a:r>
                  <a:rPr lang="en-GB" dirty="0"/>
                  <a:t>A</a:t>
                </a:r>
                <a:r>
                  <a:rPr lang="en-US" dirty="0"/>
                  <a:t> perfect autoencoder would then require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−1</m:t>
                        </m:r>
                      </m:sup>
                    </m:sSup>
                  </m:oMath>
                </a14:m>
                <a:endParaRPr lang="en-GB" dirty="0"/>
              </a:p>
              <a:p>
                <a:r>
                  <a:rPr lang="en-GB" dirty="0"/>
                  <a:t>In practice however, it is difficult to train an autoencoder to replicate the identity function exactly. This is because of </a:t>
                </a:r>
                <a:r>
                  <a:rPr lang="en-GB" b="1" dirty="0"/>
                  <a:t>different</a:t>
                </a:r>
                <a:r>
                  <a:rPr lang="en-GB" dirty="0"/>
                  <a:t> </a:t>
                </a:r>
                <a:r>
                  <a:rPr lang="en-GB" b="1" dirty="0"/>
                  <a:t>weights </a:t>
                </a:r>
                <a:r>
                  <a:rPr lang="en-GB" dirty="0"/>
                  <a:t>and</a:t>
                </a:r>
                <a:r>
                  <a:rPr lang="en-GB" b="1" dirty="0"/>
                  <a:t> activation functions</a:t>
                </a:r>
                <a:r>
                  <a:rPr lang="en-GB" dirty="0"/>
                  <a:t>, as well as the </a:t>
                </a:r>
                <a:r>
                  <a:rPr lang="en-GB" b="1" dirty="0"/>
                  <a:t>low-dimensionality latent representation</a:t>
                </a:r>
                <a:r>
                  <a:rPr lang="en-GB" dirty="0"/>
                  <a:t>.</a:t>
                </a:r>
              </a:p>
              <a:p>
                <a:endParaRPr lang="en-GB" dirty="0"/>
              </a:p>
            </p:txBody>
          </p:sp>
        </mc:Choice>
        <mc:Fallback xmlns="">
          <p:sp>
            <p:nvSpPr>
              <p:cNvPr id="9" name="Content Placeholder 8">
                <a:extLst>
                  <a:ext uri="{FF2B5EF4-FFF2-40B4-BE49-F238E27FC236}">
                    <a16:creationId xmlns:a16="http://schemas.microsoft.com/office/drawing/2014/main" id="{7FE4E4E0-4CCD-4B65-B935-87D7D0E0D3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3"/>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109857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r>
              <a:rPr lang="en-US" dirty="0"/>
              <a:t>At best, we can simply ensure that the layers preserve dimensionality.</a:t>
            </a:r>
          </a:p>
          <a:p>
            <a:r>
              <a:rPr lang="en-US" dirty="0"/>
              <a:t>That is, the encoder compresses an input into a low-dimensionality latent representation in the same way that the decoder decompresses the low-dimensionality latent representation into an output of the same dimensions.</a:t>
            </a:r>
          </a:p>
          <a:p>
            <a:r>
              <a:rPr lang="en-US" b="1" dirty="0"/>
              <a:t>This is simply done, for instance, with fully connected layers, with mirrored sizes.</a:t>
            </a:r>
            <a:endParaRPr lang="en-GB" b="1" dirty="0"/>
          </a:p>
        </p:txBody>
      </p:sp>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2"/>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284512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lstStyle/>
          <a:p>
            <a:pPr marL="0" indent="0">
              <a:buNone/>
            </a:pPr>
            <a:r>
              <a:rPr lang="en-US" dirty="0"/>
              <a:t>Let us start with a simple autoencoder on MNIST (refer to Notebook 1. for demo code).</a:t>
            </a:r>
          </a:p>
          <a:p>
            <a:pPr marL="0" indent="0">
              <a:buNone/>
            </a:pPr>
            <a:r>
              <a:rPr lang="en-US" dirty="0"/>
              <a:t>The dataset is simply MNIST, input dimensions are 28 by 28 pixel images, greyscale.</a:t>
            </a:r>
            <a:endParaRPr lang="en-GB" dirty="0"/>
          </a:p>
        </p:txBody>
      </p:sp>
      <p:pic>
        <p:nvPicPr>
          <p:cNvPr id="6" name="Picture 5">
            <a:extLst>
              <a:ext uri="{FF2B5EF4-FFF2-40B4-BE49-F238E27FC236}">
                <a16:creationId xmlns:a16="http://schemas.microsoft.com/office/drawing/2014/main" id="{A2B4A9AE-2EFC-42DD-9854-9C3193D1193A}"/>
              </a:ext>
            </a:extLst>
          </p:cNvPr>
          <p:cNvPicPr>
            <a:picLocks noChangeAspect="1"/>
          </p:cNvPicPr>
          <p:nvPr/>
        </p:nvPicPr>
        <p:blipFill rotWithShape="1">
          <a:blip r:embed="rId2"/>
          <a:srcRect l="13086" t="24652" r="33419" b="39184"/>
          <a:stretch/>
        </p:blipFill>
        <p:spPr>
          <a:xfrm>
            <a:off x="1707502" y="3566238"/>
            <a:ext cx="8509518" cy="3235833"/>
          </a:xfrm>
          <a:prstGeom prst="rect">
            <a:avLst/>
          </a:prstGeom>
        </p:spPr>
      </p:pic>
    </p:spTree>
    <p:extLst>
      <p:ext uri="{BB962C8B-B14F-4D97-AF65-F5344CB8AC3E}">
        <p14:creationId xmlns:p14="http://schemas.microsoft.com/office/powerpoint/2010/main" val="198975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endParaRPr lang="en-GB" dirty="0"/>
          </a:p>
          <a:p>
            <a:pPr marL="0" indent="0">
              <a:buNone/>
            </a:pP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endParaRPr lang="en-GB" dirty="0"/>
          </a:p>
        </p:txBody>
      </p:sp>
    </p:spTree>
    <p:extLst>
      <p:ext uri="{BB962C8B-B14F-4D97-AF65-F5344CB8AC3E}">
        <p14:creationId xmlns:p14="http://schemas.microsoft.com/office/powerpoint/2010/main" val="387184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t>What are </a:t>
            </a:r>
            <a:r>
              <a:rPr lang="en-GB" b="1" dirty="0"/>
              <a:t>variational</a:t>
            </a:r>
            <a:r>
              <a:rPr lang="en-GB" dirty="0"/>
              <a:t> </a:t>
            </a:r>
            <a:r>
              <a:rPr lang="en-GB" b="1" dirty="0"/>
              <a:t>autoencoders</a:t>
            </a:r>
            <a:r>
              <a:rPr lang="en-GB" dirty="0"/>
              <a:t> and why do </a:t>
            </a:r>
            <a:r>
              <a:rPr lang="en-GB" b="1" dirty="0"/>
              <a:t>noise</a:t>
            </a:r>
            <a:r>
              <a:rPr lang="en-GB" dirty="0"/>
              <a:t> </a:t>
            </a:r>
            <a:r>
              <a:rPr lang="en-GB" b="1" dirty="0"/>
              <a:t>representations</a:t>
            </a:r>
            <a:r>
              <a:rPr lang="en-GB" dirty="0"/>
              <a:t> </a:t>
            </a:r>
            <a:r>
              <a:rPr lang="en-GB" b="1" dirty="0"/>
              <a:t>of</a:t>
            </a:r>
            <a:r>
              <a:rPr lang="en-GB" dirty="0"/>
              <a:t> </a:t>
            </a:r>
            <a:r>
              <a:rPr lang="en-GB" b="1" dirty="0"/>
              <a:t>latent</a:t>
            </a:r>
            <a:r>
              <a:rPr lang="en-GB" dirty="0"/>
              <a:t> </a:t>
            </a:r>
            <a:r>
              <a:rPr lang="en-GB" b="1" dirty="0"/>
              <a:t>features</a:t>
            </a:r>
            <a:r>
              <a:rPr lang="en-GB" dirty="0"/>
              <a:t> work better than the ones in standard autoencoders?</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 and deepfakes?</a:t>
            </a: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424990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following parameters:</a:t>
            </a:r>
          </a:p>
          <a:p>
            <a:r>
              <a:rPr lang="en-GB" dirty="0"/>
              <a:t>Start with </a:t>
            </a:r>
            <a:r>
              <a:rPr lang="en-GB" b="1" dirty="0" err="1"/>
              <a:t>hidden_size</a:t>
            </a:r>
            <a:r>
              <a:rPr lang="en-GB" b="1" dirty="0"/>
              <a:t> = 5</a:t>
            </a:r>
            <a:r>
              <a:rPr lang="en-GB" dirty="0"/>
              <a:t>, that is the </a:t>
            </a:r>
            <a:r>
              <a:rPr lang="en-GB" b="1" dirty="0"/>
              <a:t>dimensionality of the latent representation in the bottleneck layer</a:t>
            </a:r>
            <a:r>
              <a:rPr lang="en-GB" dirty="0"/>
              <a:t>.</a:t>
            </a:r>
          </a:p>
          <a:p>
            <a:r>
              <a:rPr lang="en-GB" b="1" dirty="0"/>
              <a:t>MSE</a:t>
            </a:r>
            <a:r>
              <a:rPr lang="en-GB" dirty="0"/>
              <a:t> as the </a:t>
            </a:r>
            <a:r>
              <a:rPr lang="en-GB" b="1" dirty="0"/>
              <a:t>reconstruction</a:t>
            </a:r>
            <a:r>
              <a:rPr lang="en-GB" dirty="0"/>
              <a:t> </a:t>
            </a:r>
            <a:r>
              <a:rPr lang="en-GB" b="1" dirty="0"/>
              <a:t>loss</a:t>
            </a:r>
            <a:r>
              <a:rPr lang="en-GB" dirty="0"/>
              <a:t>.</a:t>
            </a:r>
          </a:p>
          <a:p>
            <a:r>
              <a:rPr lang="en-GB" dirty="0"/>
              <a:t>Optimizer is Adam, with default parameters.</a:t>
            </a:r>
          </a:p>
          <a:p>
            <a:r>
              <a:rPr lang="en-GB" dirty="0"/>
              <a:t>Mini-batch with size 128 and 25 epochs.</a:t>
            </a:r>
          </a:p>
          <a:p>
            <a:endParaRPr lang="en-GB" dirty="0"/>
          </a:p>
        </p:txBody>
      </p:sp>
    </p:spTree>
    <p:extLst>
      <p:ext uri="{BB962C8B-B14F-4D97-AF65-F5344CB8AC3E}">
        <p14:creationId xmlns:p14="http://schemas.microsoft.com/office/powerpoint/2010/main" val="278588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8BF6E9FA-76EB-4F20-9E99-F7C290949124}"/>
              </a:ext>
            </a:extLst>
          </p:cNvPr>
          <p:cNvPicPr>
            <a:picLocks noChangeAspect="1"/>
          </p:cNvPicPr>
          <p:nvPr/>
        </p:nvPicPr>
        <p:blipFill rotWithShape="1">
          <a:blip r:embed="rId2"/>
          <a:srcRect l="13240" t="36327" r="38163" b="29388"/>
          <a:stretch/>
        </p:blipFill>
        <p:spPr>
          <a:xfrm>
            <a:off x="532992" y="2014181"/>
            <a:ext cx="11285590" cy="4478694"/>
          </a:xfrm>
          <a:prstGeom prst="rect">
            <a:avLst/>
          </a:prstGeom>
        </p:spPr>
      </p:pic>
    </p:spTree>
    <p:extLst>
      <p:ext uri="{BB962C8B-B14F-4D97-AF65-F5344CB8AC3E}">
        <p14:creationId xmlns:p14="http://schemas.microsoft.com/office/powerpoint/2010/main" val="64034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steps:</a:t>
            </a:r>
          </a:p>
          <a:p>
            <a:r>
              <a:rPr lang="en-GB" dirty="0"/>
              <a:t>Flatten the image, so it can be fed into FC layers.</a:t>
            </a:r>
          </a:p>
          <a:p>
            <a:r>
              <a:rPr lang="en-GB" dirty="0"/>
              <a:t>Forward pass.</a:t>
            </a:r>
          </a:p>
          <a:p>
            <a:r>
              <a:rPr lang="en-GB" dirty="0"/>
              <a:t>Backward pass and backpropagation.</a:t>
            </a:r>
          </a:p>
          <a:p>
            <a:r>
              <a:rPr lang="en-GB" dirty="0"/>
              <a:t>Loss and Outputs kept for visualization later on.</a:t>
            </a:r>
          </a:p>
          <a:p>
            <a:endParaRPr lang="en-GB" dirty="0"/>
          </a:p>
        </p:txBody>
      </p:sp>
    </p:spTree>
    <p:extLst>
      <p:ext uri="{BB962C8B-B14F-4D97-AF65-F5344CB8AC3E}">
        <p14:creationId xmlns:p14="http://schemas.microsoft.com/office/powerpoint/2010/main" val="1025704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CD432582-094F-447A-8249-5888F0855D39}"/>
              </a:ext>
            </a:extLst>
          </p:cNvPr>
          <p:cNvPicPr>
            <a:picLocks noChangeAspect="1"/>
          </p:cNvPicPr>
          <p:nvPr/>
        </p:nvPicPr>
        <p:blipFill rotWithShape="1">
          <a:blip r:embed="rId2"/>
          <a:srcRect l="13239" t="27483" r="30740" b="15510"/>
          <a:stretch/>
        </p:blipFill>
        <p:spPr>
          <a:xfrm>
            <a:off x="1649963" y="1690688"/>
            <a:ext cx="8892073" cy="5089861"/>
          </a:xfrm>
          <a:prstGeom prst="rect">
            <a:avLst/>
          </a:prstGeom>
        </p:spPr>
      </p:pic>
    </p:spTree>
    <p:extLst>
      <p:ext uri="{BB962C8B-B14F-4D97-AF65-F5344CB8AC3E}">
        <p14:creationId xmlns:p14="http://schemas.microsoft.com/office/powerpoint/2010/main" val="100707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7D5006E0-B137-4E17-8807-E666B5459C16}"/>
              </a:ext>
            </a:extLst>
          </p:cNvPr>
          <p:cNvPicPr>
            <a:picLocks noChangeAspect="1"/>
          </p:cNvPicPr>
          <p:nvPr/>
        </p:nvPicPr>
        <p:blipFill rotWithShape="1">
          <a:blip r:embed="rId2"/>
          <a:srcRect l="13240" t="35918" r="56224" b="19047"/>
          <a:stretch/>
        </p:blipFill>
        <p:spPr>
          <a:xfrm>
            <a:off x="3156857" y="1819469"/>
            <a:ext cx="5878286" cy="4876472"/>
          </a:xfrm>
          <a:prstGeom prst="rect">
            <a:avLst/>
          </a:prstGeom>
        </p:spPr>
      </p:pic>
    </p:spTree>
    <p:extLst>
      <p:ext uri="{BB962C8B-B14F-4D97-AF65-F5344CB8AC3E}">
        <p14:creationId xmlns:p14="http://schemas.microsoft.com/office/powerpoint/2010/main" val="230801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E3527A26-C54F-4E9D-A13A-05DFB64F0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4" y="3002694"/>
            <a:ext cx="11597931" cy="2733798"/>
          </a:xfrm>
          <a:prstGeom prst="rect">
            <a:avLst/>
          </a:prstGeom>
        </p:spPr>
      </p:pic>
    </p:spTree>
    <p:extLst>
      <p:ext uri="{BB962C8B-B14F-4D97-AF65-F5344CB8AC3E}">
        <p14:creationId xmlns:p14="http://schemas.microsoft.com/office/powerpoint/2010/main" val="227137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br>
              <a:rPr lang="en-US" dirty="0"/>
            </a:br>
            <a:r>
              <a:rPr lang="en-US" dirty="0"/>
              <a:t>(Reminder)</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r>
              <a:rPr lang="en-US" dirty="0"/>
              <a:t>Technically, we want the dimensionality to be the lowest possible dimension of the input data.</a:t>
            </a:r>
            <a:br>
              <a:rPr lang="en-US" dirty="0"/>
            </a:br>
            <a:br>
              <a:rPr lang="en-US" b="1" dirty="0"/>
            </a:br>
            <a:r>
              <a:rPr lang="en-US" b="1" dirty="0"/>
              <a:t>How to decide on the best dimensionality for the </a:t>
            </a:r>
            <a:r>
              <a:rPr lang="en-US" b="1" dirty="0" err="1"/>
              <a:t>hidden_size</a:t>
            </a:r>
            <a:r>
              <a:rPr lang="en-US" b="1" dirty="0"/>
              <a:t>?</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2523107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extLst>
              <p:ext uri="{D42A27DB-BD31-4B8C-83A1-F6EECF244321}">
                <p14:modId xmlns:p14="http://schemas.microsoft.com/office/powerpoint/2010/main" val="2227197198"/>
              </p:ext>
            </p:extLst>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94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893-5808-4157-800C-C2C38F6F427E}"/>
              </a:ext>
            </a:extLst>
          </p:cNvPr>
          <p:cNvSpPr>
            <a:spLocks noGrp="1"/>
          </p:cNvSpPr>
          <p:nvPr>
            <p:ph type="title"/>
          </p:nvPr>
        </p:nvSpPr>
        <p:spPr/>
        <p:txBody>
          <a:bodyPr/>
          <a:lstStyle/>
          <a:p>
            <a:r>
              <a:rPr lang="en-US" dirty="0"/>
              <a:t>On latent dimensionality</a:t>
            </a:r>
            <a:endParaRPr lang="en-GB" dirty="0"/>
          </a:p>
        </p:txBody>
      </p:sp>
      <p:sp>
        <p:nvSpPr>
          <p:cNvPr id="3" name="Content Placeholder 2">
            <a:extLst>
              <a:ext uri="{FF2B5EF4-FFF2-40B4-BE49-F238E27FC236}">
                <a16:creationId xmlns:a16="http://schemas.microsoft.com/office/drawing/2014/main" id="{E1FBB834-37CE-4F44-9A07-BCD99D8365C3}"/>
              </a:ext>
            </a:extLst>
          </p:cNvPr>
          <p:cNvSpPr>
            <a:spLocks noGrp="1"/>
          </p:cNvSpPr>
          <p:nvPr>
            <p:ph idx="1"/>
          </p:nvPr>
        </p:nvSpPr>
        <p:spPr>
          <a:xfrm>
            <a:off x="838200" y="1825624"/>
            <a:ext cx="10515600" cy="5032375"/>
          </a:xfrm>
        </p:spPr>
        <p:txBody>
          <a:bodyPr/>
          <a:lstStyle/>
          <a:p>
            <a:pPr marL="0" indent="0">
              <a:buNone/>
            </a:pPr>
            <a:r>
              <a:rPr lang="en-US" dirty="0"/>
              <a:t>In Notebook 1, we have trained 4 models with different hidden layer sizes for comparison purposes.</a:t>
            </a:r>
          </a:p>
          <a:p>
            <a:r>
              <a:rPr lang="en-GB" b="1" dirty="0"/>
              <a:t>Model #1: </a:t>
            </a:r>
            <a:r>
              <a:rPr lang="en-GB" dirty="0" err="1"/>
              <a:t>hidden_size</a:t>
            </a:r>
            <a:r>
              <a:rPr lang="en-GB" dirty="0"/>
              <a:t> = 5</a:t>
            </a:r>
          </a:p>
          <a:p>
            <a:r>
              <a:rPr lang="en-GB" b="1" dirty="0"/>
              <a:t>Model #2: </a:t>
            </a:r>
            <a:r>
              <a:rPr lang="en-GB" dirty="0" err="1"/>
              <a:t>hidden_size</a:t>
            </a:r>
            <a:r>
              <a:rPr lang="en-GB" dirty="0"/>
              <a:t> = 25</a:t>
            </a:r>
          </a:p>
          <a:p>
            <a:r>
              <a:rPr lang="en-GB" b="1" dirty="0"/>
              <a:t>Model #3: </a:t>
            </a:r>
            <a:r>
              <a:rPr lang="en-GB" dirty="0" err="1"/>
              <a:t>hidden_size</a:t>
            </a:r>
            <a:r>
              <a:rPr lang="en-GB" dirty="0"/>
              <a:t> = 125</a:t>
            </a:r>
          </a:p>
          <a:p>
            <a:r>
              <a:rPr lang="en-GB" b="1" dirty="0"/>
              <a:t>Model #4: </a:t>
            </a:r>
            <a:r>
              <a:rPr lang="en-GB" dirty="0" err="1"/>
              <a:t>hidden_size</a:t>
            </a:r>
            <a:r>
              <a:rPr lang="en-GB" dirty="0"/>
              <a:t> = 784 = 28*28</a:t>
            </a:r>
          </a:p>
          <a:p>
            <a:endParaRPr lang="en-GB" dirty="0"/>
          </a:p>
          <a:p>
            <a:pPr marL="0" indent="0">
              <a:buNone/>
            </a:pPr>
            <a:r>
              <a:rPr lang="en-GB" dirty="0"/>
              <a:t>We then visualize the performance of each model, in terms of loss and in terms of outputs visualization.</a:t>
            </a:r>
          </a:p>
          <a:p>
            <a:endParaRPr lang="en-GB" dirty="0"/>
          </a:p>
        </p:txBody>
      </p:sp>
    </p:spTree>
    <p:extLst>
      <p:ext uri="{BB962C8B-B14F-4D97-AF65-F5344CB8AC3E}">
        <p14:creationId xmlns:p14="http://schemas.microsoft.com/office/powerpoint/2010/main" val="207600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a:t>
            </a:r>
            <a:r>
              <a:rPr lang="en-US"/>
              <a:t>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solidFill>
                  <a:schemeClr val="accent3"/>
                </a:solidFill>
              </a:rPr>
              <a:t>What are </a:t>
            </a:r>
            <a:r>
              <a:rPr lang="en-GB" b="1" dirty="0">
                <a:solidFill>
                  <a:schemeClr val="accent3"/>
                </a:solidFill>
              </a:rPr>
              <a:t>variational</a:t>
            </a:r>
            <a:r>
              <a:rPr lang="en-GB" dirty="0">
                <a:solidFill>
                  <a:schemeClr val="accent3"/>
                </a:solidFill>
              </a:rPr>
              <a:t> </a:t>
            </a:r>
            <a:r>
              <a:rPr lang="en-GB" b="1" dirty="0">
                <a:solidFill>
                  <a:schemeClr val="accent3"/>
                </a:solidFill>
              </a:rPr>
              <a:t>autoencoders</a:t>
            </a:r>
            <a:r>
              <a:rPr lang="en-GB" dirty="0">
                <a:solidFill>
                  <a:schemeClr val="accent3"/>
                </a:solidFill>
              </a:rPr>
              <a:t> and why do </a:t>
            </a:r>
            <a:r>
              <a:rPr lang="en-GB" b="1" dirty="0">
                <a:solidFill>
                  <a:schemeClr val="accent3"/>
                </a:solidFill>
              </a:rPr>
              <a:t>noise</a:t>
            </a:r>
            <a:r>
              <a:rPr lang="en-GB" dirty="0">
                <a:solidFill>
                  <a:schemeClr val="accent3"/>
                </a:solidFill>
              </a:rPr>
              <a:t> </a:t>
            </a:r>
            <a:r>
              <a:rPr lang="en-GB" b="1" dirty="0">
                <a:solidFill>
                  <a:schemeClr val="accent3"/>
                </a:solidFill>
              </a:rPr>
              <a:t>representations</a:t>
            </a:r>
            <a:r>
              <a:rPr lang="en-GB" dirty="0">
                <a:solidFill>
                  <a:schemeClr val="accent3"/>
                </a:solidFill>
              </a:rPr>
              <a:t> </a:t>
            </a:r>
            <a:r>
              <a:rPr lang="en-GB" b="1" dirty="0">
                <a:solidFill>
                  <a:schemeClr val="accent3"/>
                </a:solidFill>
              </a:rPr>
              <a:t>of</a:t>
            </a:r>
            <a:r>
              <a:rPr lang="en-GB" dirty="0">
                <a:solidFill>
                  <a:schemeClr val="accent3"/>
                </a:solidFill>
              </a:rPr>
              <a:t> </a:t>
            </a:r>
            <a:r>
              <a:rPr lang="en-GB" b="1" dirty="0">
                <a:solidFill>
                  <a:schemeClr val="accent3"/>
                </a:solidFill>
              </a:rPr>
              <a:t>latent</a:t>
            </a:r>
            <a:r>
              <a:rPr lang="en-GB" dirty="0">
                <a:solidFill>
                  <a:schemeClr val="accent3"/>
                </a:solidFill>
              </a:rPr>
              <a:t> </a:t>
            </a:r>
            <a:r>
              <a:rPr lang="en-GB" b="1" dirty="0">
                <a:solidFill>
                  <a:schemeClr val="accent3"/>
                </a:solidFill>
              </a:rPr>
              <a:t>features</a:t>
            </a:r>
            <a:r>
              <a:rPr lang="en-GB" dirty="0">
                <a:solidFill>
                  <a:schemeClr val="accent3"/>
                </a:solidFill>
              </a:rPr>
              <a:t> work better than the ones in standard autoencoders?</a:t>
            </a:r>
          </a:p>
          <a:p>
            <a:pPr marL="514350" indent="-514350">
              <a:buFont typeface="+mj-lt"/>
              <a:buAutoNum type="arabicPeriod"/>
            </a:pPr>
            <a:r>
              <a:rPr lang="en-GB" dirty="0">
                <a:solidFill>
                  <a:schemeClr val="accent3"/>
                </a:solidFill>
              </a:rPr>
              <a:t>What are </a:t>
            </a:r>
            <a:r>
              <a:rPr lang="en-GB" b="1" dirty="0">
                <a:solidFill>
                  <a:schemeClr val="accent3"/>
                </a:solidFill>
              </a:rPr>
              <a:t>Generative</a:t>
            </a:r>
            <a:r>
              <a:rPr lang="en-GB" dirty="0">
                <a:solidFill>
                  <a:schemeClr val="accent3"/>
                </a:solidFill>
              </a:rPr>
              <a:t> </a:t>
            </a:r>
            <a:r>
              <a:rPr lang="en-GB" b="1" dirty="0">
                <a:solidFill>
                  <a:schemeClr val="accent3"/>
                </a:solidFill>
              </a:rPr>
              <a:t>Adversarial</a:t>
            </a:r>
            <a:r>
              <a:rPr lang="en-GB" dirty="0">
                <a:solidFill>
                  <a:schemeClr val="accent3"/>
                </a:solidFill>
              </a:rPr>
              <a:t> </a:t>
            </a:r>
            <a:r>
              <a:rPr lang="en-GB" b="1" dirty="0">
                <a:solidFill>
                  <a:schemeClr val="accent3"/>
                </a:solidFill>
              </a:rPr>
              <a:t>Networks</a:t>
            </a:r>
            <a:r>
              <a:rPr lang="en-GB" dirty="0">
                <a:solidFill>
                  <a:schemeClr val="accent3"/>
                </a:solidFill>
              </a:rPr>
              <a:t> (</a:t>
            </a:r>
            <a:r>
              <a:rPr lang="en-GB" b="1" dirty="0">
                <a:solidFill>
                  <a:schemeClr val="accent3"/>
                </a:solidFill>
              </a:rPr>
              <a:t>GANs</a:t>
            </a:r>
            <a:r>
              <a:rPr lang="en-GB" dirty="0">
                <a:solidFill>
                  <a:schemeClr val="accent3"/>
                </a:solidFill>
              </a:rPr>
              <a:t>) and their uses?</a:t>
            </a:r>
          </a:p>
          <a:p>
            <a:pPr marL="514350" indent="-514350">
              <a:buFont typeface="+mj-lt"/>
              <a:buAutoNum type="arabicPeriod"/>
            </a:pPr>
            <a:r>
              <a:rPr lang="en-GB" dirty="0">
                <a:solidFill>
                  <a:schemeClr val="accent3"/>
                </a:solidFill>
              </a:rPr>
              <a:t>What are the </a:t>
            </a:r>
            <a:r>
              <a:rPr lang="en-GB" b="1" dirty="0">
                <a:solidFill>
                  <a:schemeClr val="accent3"/>
                </a:solidFill>
              </a:rPr>
              <a:t>advanced</a:t>
            </a:r>
            <a:r>
              <a:rPr lang="en-GB" dirty="0">
                <a:solidFill>
                  <a:schemeClr val="accent3"/>
                </a:solidFill>
              </a:rPr>
              <a:t> </a:t>
            </a:r>
            <a:r>
              <a:rPr lang="en-GB" b="1" dirty="0">
                <a:solidFill>
                  <a:schemeClr val="accent3"/>
                </a:solidFill>
              </a:rPr>
              <a:t>techniques</a:t>
            </a:r>
            <a:r>
              <a:rPr lang="en-GB" dirty="0">
                <a:solidFill>
                  <a:schemeClr val="accent3"/>
                </a:solidFill>
              </a:rPr>
              <a:t> in GANs and deepfakes?</a:t>
            </a:r>
          </a:p>
        </p:txBody>
      </p:sp>
    </p:spTree>
    <p:extLst>
      <p:ext uri="{BB962C8B-B14F-4D97-AF65-F5344CB8AC3E}">
        <p14:creationId xmlns:p14="http://schemas.microsoft.com/office/powerpoint/2010/main" val="213477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loss effect</a:t>
            </a:r>
            <a:endParaRPr lang="en-GB" dirty="0"/>
          </a:p>
        </p:txBody>
      </p:sp>
      <p:pic>
        <p:nvPicPr>
          <p:cNvPr id="4" name="Picture 3">
            <a:extLst>
              <a:ext uri="{FF2B5EF4-FFF2-40B4-BE49-F238E27FC236}">
                <a16:creationId xmlns:a16="http://schemas.microsoft.com/office/drawing/2014/main" id="{AA55D88E-7746-4123-942C-F7FD964BCF21}"/>
              </a:ext>
            </a:extLst>
          </p:cNvPr>
          <p:cNvPicPr>
            <a:picLocks noChangeAspect="1"/>
          </p:cNvPicPr>
          <p:nvPr/>
        </p:nvPicPr>
        <p:blipFill rotWithShape="1">
          <a:blip r:embed="rId2"/>
          <a:srcRect l="19516" t="25987" r="40535" b="10068"/>
          <a:stretch/>
        </p:blipFill>
        <p:spPr>
          <a:xfrm>
            <a:off x="4338733" y="19482"/>
            <a:ext cx="7595119" cy="6838518"/>
          </a:xfrm>
          <a:prstGeom prst="rect">
            <a:avLst/>
          </a:prstGeom>
        </p:spPr>
      </p:pic>
    </p:spTree>
    <p:extLst>
      <p:ext uri="{BB962C8B-B14F-4D97-AF65-F5344CB8AC3E}">
        <p14:creationId xmlns:p14="http://schemas.microsoft.com/office/powerpoint/2010/main" val="402325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5" name="Picture 4">
            <a:extLst>
              <a:ext uri="{FF2B5EF4-FFF2-40B4-BE49-F238E27FC236}">
                <a16:creationId xmlns:a16="http://schemas.microsoft.com/office/drawing/2014/main" id="{5594225C-CDDE-4D6B-8913-1447F3E5CA8F}"/>
              </a:ext>
            </a:extLst>
          </p:cNvPr>
          <p:cNvPicPr>
            <a:picLocks noChangeAspect="1"/>
          </p:cNvPicPr>
          <p:nvPr/>
        </p:nvPicPr>
        <p:blipFill rotWithShape="1">
          <a:blip r:embed="rId2"/>
          <a:srcRect l="19209" t="32109" r="44209" b="17959"/>
          <a:stretch/>
        </p:blipFill>
        <p:spPr>
          <a:xfrm>
            <a:off x="3896421" y="257532"/>
            <a:ext cx="8261369" cy="6342935"/>
          </a:xfrm>
          <a:prstGeom prst="rect">
            <a:avLst/>
          </a:prstGeom>
        </p:spPr>
      </p:pic>
    </p:spTree>
    <p:extLst>
      <p:ext uri="{BB962C8B-B14F-4D97-AF65-F5344CB8AC3E}">
        <p14:creationId xmlns:p14="http://schemas.microsoft.com/office/powerpoint/2010/main" val="203521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4" name="Picture 3">
            <a:extLst>
              <a:ext uri="{FF2B5EF4-FFF2-40B4-BE49-F238E27FC236}">
                <a16:creationId xmlns:a16="http://schemas.microsoft.com/office/drawing/2014/main" id="{AAC4A3AB-E3F6-40CE-8F87-49A9B79BA9E9}"/>
              </a:ext>
            </a:extLst>
          </p:cNvPr>
          <p:cNvPicPr>
            <a:picLocks noChangeAspect="1"/>
          </p:cNvPicPr>
          <p:nvPr/>
        </p:nvPicPr>
        <p:blipFill rotWithShape="1">
          <a:blip r:embed="rId2"/>
          <a:srcRect l="22194" t="21904" r="18877" b="10340"/>
          <a:stretch/>
        </p:blipFill>
        <p:spPr>
          <a:xfrm>
            <a:off x="3965511" y="1406862"/>
            <a:ext cx="8226490" cy="5320510"/>
          </a:xfrm>
          <a:prstGeom prst="rect">
            <a:avLst/>
          </a:prstGeom>
        </p:spPr>
      </p:pic>
      <p:sp>
        <p:nvSpPr>
          <p:cNvPr id="6" name="TextBox 5">
            <a:extLst>
              <a:ext uri="{FF2B5EF4-FFF2-40B4-BE49-F238E27FC236}">
                <a16:creationId xmlns:a16="http://schemas.microsoft.com/office/drawing/2014/main" id="{CD5747C6-1113-4867-ADC0-D38C2771AE1D}"/>
              </a:ext>
            </a:extLst>
          </p:cNvPr>
          <p:cNvSpPr txBox="1"/>
          <p:nvPr/>
        </p:nvSpPr>
        <p:spPr>
          <a:xfrm>
            <a:off x="4161453" y="1037530"/>
            <a:ext cx="7959012" cy="369332"/>
          </a:xfrm>
          <a:prstGeom prst="rect">
            <a:avLst/>
          </a:prstGeom>
          <a:noFill/>
        </p:spPr>
        <p:txBody>
          <a:bodyPr wrap="square" rtlCol="0">
            <a:spAutoFit/>
          </a:bodyPr>
          <a:lstStyle/>
          <a:p>
            <a:r>
              <a:rPr lang="en-US" dirty="0"/>
              <a:t>Original image	  Model1	               Model2	          Model3	       Model4</a:t>
            </a:r>
            <a:endParaRPr lang="en-GB" dirty="0"/>
          </a:p>
        </p:txBody>
      </p:sp>
    </p:spTree>
    <p:extLst>
      <p:ext uri="{BB962C8B-B14F-4D97-AF65-F5344CB8AC3E}">
        <p14:creationId xmlns:p14="http://schemas.microsoft.com/office/powerpoint/2010/main" val="835113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 (recap)</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p:txBody>
      </p:sp>
    </p:spTree>
    <p:extLst>
      <p:ext uri="{BB962C8B-B14F-4D97-AF65-F5344CB8AC3E}">
        <p14:creationId xmlns:p14="http://schemas.microsoft.com/office/powerpoint/2010/main" val="231306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311602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p:txBody>
      </p:sp>
    </p:spTree>
    <p:extLst>
      <p:ext uri="{BB962C8B-B14F-4D97-AF65-F5344CB8AC3E}">
        <p14:creationId xmlns:p14="http://schemas.microsoft.com/office/powerpoint/2010/main" val="2635969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p:txBody>
      </p:sp>
    </p:spTree>
    <p:extLst>
      <p:ext uri="{BB962C8B-B14F-4D97-AF65-F5344CB8AC3E}">
        <p14:creationId xmlns:p14="http://schemas.microsoft.com/office/powerpoint/2010/main" val="3364932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a:p>
            <a:pPr marL="0" indent="0">
              <a:buNone/>
            </a:pPr>
            <a:r>
              <a:rPr lang="en-GB" b="1" dirty="0"/>
              <a:t>What would then be the “inverse” operation of the convolution?</a:t>
            </a:r>
          </a:p>
        </p:txBody>
      </p:sp>
    </p:spTree>
    <p:extLst>
      <p:ext uri="{BB962C8B-B14F-4D97-AF65-F5344CB8AC3E}">
        <p14:creationId xmlns:p14="http://schemas.microsoft.com/office/powerpoint/2010/main" val="131608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65382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87799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852886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r>
              <a:rPr lang="en-US" b="1" dirty="0"/>
              <a:t>What would then be </a:t>
            </a:r>
            <a:r>
              <a:rPr lang="en-US" b="1"/>
              <a:t>the “inverse” </a:t>
            </a:r>
            <a:r>
              <a:rPr lang="en-US" b="1" dirty="0"/>
              <a:t>operation of convolution layers?</a:t>
            </a:r>
            <a:endParaRPr lang="en-GB" b="0" i="0" u="none" strike="noStrike" baseline="0" dirty="0"/>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4761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1: Nearest Neighbors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Nearest Neighbors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Nearest Neighbors </a:t>
            </a:r>
            <a:r>
              <a:rPr lang="en-US" b="1" dirty="0" err="1"/>
              <a:t>upsampling</a:t>
            </a:r>
            <a:r>
              <a:rPr lang="en-US" b="1" dirty="0"/>
              <a:t> technique</a:t>
            </a:r>
            <a:r>
              <a:rPr lang="en-US" dirty="0"/>
              <a:t>, we simply take an input pixel value and copy it to the K-Nearest Neighbors where K depends on the expected output.</a:t>
            </a:r>
            <a:endParaRPr lang="en-GB" dirty="0"/>
          </a:p>
        </p:txBody>
      </p:sp>
      <p:pic>
        <p:nvPicPr>
          <p:cNvPr id="6" name="Picture 5">
            <a:extLst>
              <a:ext uri="{FF2B5EF4-FFF2-40B4-BE49-F238E27FC236}">
                <a16:creationId xmlns:a16="http://schemas.microsoft.com/office/drawing/2014/main" id="{BC92B695-4EFF-4DA0-BC63-FFD948F18AE3}"/>
              </a:ext>
            </a:extLst>
          </p:cNvPr>
          <p:cNvPicPr>
            <a:picLocks noChangeAspect="1"/>
          </p:cNvPicPr>
          <p:nvPr/>
        </p:nvPicPr>
        <p:blipFill rotWithShape="1">
          <a:blip r:embed="rId2"/>
          <a:srcRect l="36046" t="31020" r="37245" b="41905"/>
          <a:stretch/>
        </p:blipFill>
        <p:spPr>
          <a:xfrm>
            <a:off x="6410129" y="2144503"/>
            <a:ext cx="5713643" cy="3257921"/>
          </a:xfrm>
          <a:prstGeom prst="rect">
            <a:avLst/>
          </a:prstGeom>
        </p:spPr>
      </p:pic>
      <p:sp>
        <p:nvSpPr>
          <p:cNvPr id="7" name="Rectangle 6">
            <a:extLst>
              <a:ext uri="{FF2B5EF4-FFF2-40B4-BE49-F238E27FC236}">
                <a16:creationId xmlns:a16="http://schemas.microsoft.com/office/drawing/2014/main" id="{13E3AA08-894D-4F96-B3D7-E781877CD8BD}"/>
              </a:ext>
            </a:extLst>
          </p:cNvPr>
          <p:cNvSpPr/>
          <p:nvPr/>
        </p:nvSpPr>
        <p:spPr>
          <a:xfrm>
            <a:off x="6260841" y="1825625"/>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119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2: Bed of Nails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Bed of Nails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Bed of Nails </a:t>
            </a:r>
            <a:r>
              <a:rPr lang="en-US" b="1" dirty="0" err="1"/>
              <a:t>upsampling</a:t>
            </a:r>
            <a:r>
              <a:rPr lang="en-US" b="1" dirty="0"/>
              <a:t> technique</a:t>
            </a:r>
            <a:r>
              <a:rPr lang="en-US" dirty="0"/>
              <a:t>, we simply take the value of the input pixel at the corresponding position in the output image and filling zeros in the remaining positions.</a:t>
            </a:r>
            <a:endParaRPr lang="en-GB" dirty="0"/>
          </a:p>
        </p:txBody>
      </p:sp>
      <p:pic>
        <p:nvPicPr>
          <p:cNvPr id="5" name="Picture 4">
            <a:extLst>
              <a:ext uri="{FF2B5EF4-FFF2-40B4-BE49-F238E27FC236}">
                <a16:creationId xmlns:a16="http://schemas.microsoft.com/office/drawing/2014/main" id="{043F0087-7EEF-41DC-87FE-9EB5871D9656}"/>
              </a:ext>
            </a:extLst>
          </p:cNvPr>
          <p:cNvPicPr>
            <a:picLocks noChangeAspect="1"/>
          </p:cNvPicPr>
          <p:nvPr/>
        </p:nvPicPr>
        <p:blipFill rotWithShape="1">
          <a:blip r:embed="rId2"/>
          <a:srcRect l="36123" t="43129" r="36939" b="28435"/>
          <a:stretch/>
        </p:blipFill>
        <p:spPr>
          <a:xfrm>
            <a:off x="6019800" y="1903444"/>
            <a:ext cx="5940161" cy="3526971"/>
          </a:xfrm>
          <a:prstGeom prst="rect">
            <a:avLst/>
          </a:prstGeom>
        </p:spPr>
      </p:pic>
      <p:sp>
        <p:nvSpPr>
          <p:cNvPr id="7" name="Rectangle 6">
            <a:extLst>
              <a:ext uri="{FF2B5EF4-FFF2-40B4-BE49-F238E27FC236}">
                <a16:creationId xmlns:a16="http://schemas.microsoft.com/office/drawing/2014/main" id="{76F88A7D-0806-43C7-8697-261DB0435016}"/>
              </a:ext>
            </a:extLst>
          </p:cNvPr>
          <p:cNvSpPr/>
          <p:nvPr/>
        </p:nvSpPr>
        <p:spPr>
          <a:xfrm>
            <a:off x="5906278" y="1690688"/>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148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3: Bi-Linear Interpolation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Bi-Linear Interpolation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Bi-Linear Interpolation </a:t>
            </a:r>
            <a:r>
              <a:rPr lang="en-US" b="1" dirty="0" err="1"/>
              <a:t>upsampling</a:t>
            </a:r>
            <a:r>
              <a:rPr lang="en-US" b="1" dirty="0"/>
              <a:t> technique</a:t>
            </a:r>
            <a:r>
              <a:rPr lang="en-US" dirty="0"/>
              <a:t>, we take the 4 nearest pixel value of the input pixel and perform a weighted average based on the distance of the four nearest cells, therefore smoothing the output.</a:t>
            </a:r>
            <a:endParaRPr lang="en-GB" dirty="0"/>
          </a:p>
        </p:txBody>
      </p:sp>
      <p:pic>
        <p:nvPicPr>
          <p:cNvPr id="5" name="Picture 4">
            <a:extLst>
              <a:ext uri="{FF2B5EF4-FFF2-40B4-BE49-F238E27FC236}">
                <a16:creationId xmlns:a16="http://schemas.microsoft.com/office/drawing/2014/main" id="{AD5B9B86-8F7A-4E81-BA3C-708EEBBD73E7}"/>
              </a:ext>
            </a:extLst>
          </p:cNvPr>
          <p:cNvPicPr>
            <a:picLocks noChangeAspect="1"/>
          </p:cNvPicPr>
          <p:nvPr/>
        </p:nvPicPr>
        <p:blipFill rotWithShape="1">
          <a:blip r:embed="rId2"/>
          <a:srcRect l="35127" t="45579" r="36556" b="29251"/>
          <a:stretch/>
        </p:blipFill>
        <p:spPr>
          <a:xfrm>
            <a:off x="6111553" y="2668555"/>
            <a:ext cx="5971588" cy="2985795"/>
          </a:xfrm>
          <a:prstGeom prst="rect">
            <a:avLst/>
          </a:prstGeom>
        </p:spPr>
      </p:pic>
    </p:spTree>
    <p:extLst>
      <p:ext uri="{BB962C8B-B14F-4D97-AF65-F5344CB8AC3E}">
        <p14:creationId xmlns:p14="http://schemas.microsoft.com/office/powerpoint/2010/main" val="1191501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4: Reversed </a:t>
            </a:r>
            <a:r>
              <a:rPr lang="en-US" dirty="0" err="1"/>
              <a:t>MaxPooling</a:t>
            </a:r>
            <a:r>
              <a:rPr lang="en-US" dirty="0"/>
              <a:t>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Definition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b="1" dirty="0" err="1"/>
              <a:t>upsampling</a:t>
            </a:r>
            <a:r>
              <a:rPr lang="en-US" b="1" dirty="0"/>
              <a:t> technique)</a:t>
            </a:r>
            <a:endParaRPr lang="en-US" dirty="0"/>
          </a:p>
          <a:p>
            <a:pPr marL="0" indent="0">
              <a:buNone/>
            </a:pPr>
            <a:r>
              <a:rPr lang="en-US" dirty="0"/>
              <a:t>The Max-Pooling layer in CNN takes the maximum among all the values in the kernel.</a:t>
            </a:r>
          </a:p>
          <a:p>
            <a:pPr marL="0" indent="0">
              <a:buNone/>
            </a:pPr>
            <a:r>
              <a:rPr lang="en-US" dirty="0"/>
              <a:t>To perform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dirty="0"/>
              <a:t>, first, the index of the maximum value is saved for every max-pooling layer during the encoding step.</a:t>
            </a:r>
          </a:p>
          <a:p>
            <a:pPr marL="0" indent="0">
              <a:buNone/>
            </a:pPr>
            <a:r>
              <a:rPr lang="en-US" dirty="0"/>
              <a:t>The saved index is then used during the decoding step where the input pixel is mapped to the saved index, filling zeros everywhere else.</a:t>
            </a:r>
            <a:endParaRPr lang="en-GB" dirty="0"/>
          </a:p>
        </p:txBody>
      </p:sp>
      <p:pic>
        <p:nvPicPr>
          <p:cNvPr id="6" name="Picture 5">
            <a:extLst>
              <a:ext uri="{FF2B5EF4-FFF2-40B4-BE49-F238E27FC236}">
                <a16:creationId xmlns:a16="http://schemas.microsoft.com/office/drawing/2014/main" id="{78A0FC36-32D5-470B-A231-50E0868F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7815"/>
            <a:ext cx="5943746" cy="2946400"/>
          </a:xfrm>
          <a:prstGeom prst="rect">
            <a:avLst/>
          </a:prstGeom>
        </p:spPr>
      </p:pic>
    </p:spTree>
    <p:extLst>
      <p:ext uri="{BB962C8B-B14F-4D97-AF65-F5344CB8AC3E}">
        <p14:creationId xmlns:p14="http://schemas.microsoft.com/office/powerpoint/2010/main" val="62777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p:txBody>
      </p:sp>
      <p:pic>
        <p:nvPicPr>
          <p:cNvPr id="5" name="Picture 4">
            <a:extLst>
              <a:ext uri="{FF2B5EF4-FFF2-40B4-BE49-F238E27FC236}">
                <a16:creationId xmlns:a16="http://schemas.microsoft.com/office/drawing/2014/main" id="{DE4FC9F8-66D5-4BA6-ACDC-EA056B19DC4E}"/>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6" name="Picture 5">
            <a:extLst>
              <a:ext uri="{FF2B5EF4-FFF2-40B4-BE49-F238E27FC236}">
                <a16:creationId xmlns:a16="http://schemas.microsoft.com/office/drawing/2014/main" id="{B6BF6DDE-A414-4DFC-A8FB-A41549D67279}"/>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7" name="Picture 6">
            <a:extLst>
              <a:ext uri="{FF2B5EF4-FFF2-40B4-BE49-F238E27FC236}">
                <a16:creationId xmlns:a16="http://schemas.microsoft.com/office/drawing/2014/main" id="{B0B18698-C10C-4512-A51D-DC26CECBCA92}"/>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8" name="Rectangle 7">
            <a:extLst>
              <a:ext uri="{FF2B5EF4-FFF2-40B4-BE49-F238E27FC236}">
                <a16:creationId xmlns:a16="http://schemas.microsoft.com/office/drawing/2014/main" id="{FB76C831-50FC-4F83-9821-7106D28371AA}"/>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3820117-C716-4874-AE08-B518B8EA4855}"/>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1174EC3-9B58-4EB6-958B-0BFE05AE6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95049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a:p>
            <a:r>
              <a:rPr lang="en-US" b="1" dirty="0"/>
              <a:t>Problem #2: </a:t>
            </a:r>
            <a:r>
              <a:rPr lang="en-US" dirty="0"/>
              <a:t>more importantly, these layers are not </a:t>
            </a:r>
            <a:r>
              <a:rPr lang="en-US" b="1" dirty="0"/>
              <a:t>trainable and we have no control over them</a:t>
            </a:r>
            <a:r>
              <a:rPr lang="en-US" dirty="0"/>
              <a:t>.</a:t>
            </a:r>
            <a:endParaRPr lang="en-GB" dirty="0"/>
          </a:p>
        </p:txBody>
      </p:sp>
      <p:pic>
        <p:nvPicPr>
          <p:cNvPr id="10" name="Picture 9">
            <a:extLst>
              <a:ext uri="{FF2B5EF4-FFF2-40B4-BE49-F238E27FC236}">
                <a16:creationId xmlns:a16="http://schemas.microsoft.com/office/drawing/2014/main" id="{C862E949-71E0-413F-9DBD-F3B100CBF89D}"/>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11" name="Picture 10">
            <a:extLst>
              <a:ext uri="{FF2B5EF4-FFF2-40B4-BE49-F238E27FC236}">
                <a16:creationId xmlns:a16="http://schemas.microsoft.com/office/drawing/2014/main" id="{98F9A4B1-EB77-4C93-B196-63AEAF4F54AA}"/>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12" name="Picture 11">
            <a:extLst>
              <a:ext uri="{FF2B5EF4-FFF2-40B4-BE49-F238E27FC236}">
                <a16:creationId xmlns:a16="http://schemas.microsoft.com/office/drawing/2014/main" id="{79ECC5FA-F84C-425C-BDC7-9B671F99BFBD}"/>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13" name="Rectangle 12">
            <a:extLst>
              <a:ext uri="{FF2B5EF4-FFF2-40B4-BE49-F238E27FC236}">
                <a16:creationId xmlns:a16="http://schemas.microsoft.com/office/drawing/2014/main" id="{67798593-4C8E-4637-B99C-6E27B1387131}"/>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75E95883-977B-490E-B1F4-AA1E8380FD36}"/>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28768086-E7D2-47F6-871A-14FA265F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0302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b="1" dirty="0"/>
              <a:t>Definition (Deconvolution layer):</a:t>
            </a:r>
          </a:p>
          <a:p>
            <a:pPr marL="0" indent="0">
              <a:buNone/>
            </a:pPr>
            <a:r>
              <a:rPr lang="en-US" dirty="0"/>
              <a:t>The </a:t>
            </a:r>
            <a:r>
              <a:rPr lang="en-US" b="1" dirty="0">
                <a:solidFill>
                  <a:srgbClr val="00B050"/>
                </a:solidFill>
              </a:rPr>
              <a:t>Deconvolution</a:t>
            </a:r>
            <a:r>
              <a:rPr lang="en-US" dirty="0"/>
              <a:t> (also commonly referred to as </a:t>
            </a:r>
            <a:r>
              <a:rPr lang="en-US" b="1" dirty="0">
                <a:solidFill>
                  <a:srgbClr val="00B050"/>
                </a:solidFill>
              </a:rPr>
              <a:t>Transposed</a:t>
            </a:r>
            <a:r>
              <a:rPr lang="en-US" dirty="0"/>
              <a:t> </a:t>
            </a:r>
            <a:r>
              <a:rPr lang="en-US" b="1" dirty="0">
                <a:solidFill>
                  <a:srgbClr val="00B050"/>
                </a:solidFill>
              </a:rPr>
              <a:t>Convolution</a:t>
            </a:r>
            <a:r>
              <a:rPr lang="en-US" dirty="0"/>
              <a:t>, or </a:t>
            </a:r>
            <a:r>
              <a:rPr lang="en-US" b="1" dirty="0">
                <a:solidFill>
                  <a:srgbClr val="00B050"/>
                </a:solidFill>
              </a:rPr>
              <a:t>Fractionally</a:t>
            </a:r>
            <a:r>
              <a:rPr lang="en-US" dirty="0"/>
              <a:t> </a:t>
            </a:r>
            <a:r>
              <a:rPr lang="en-US" b="1" dirty="0" err="1">
                <a:solidFill>
                  <a:srgbClr val="00B050"/>
                </a:solidFill>
              </a:rPr>
              <a:t>Strided</a:t>
            </a:r>
            <a:r>
              <a:rPr lang="en-US" dirty="0"/>
              <a:t> </a:t>
            </a:r>
            <a:r>
              <a:rPr lang="en-US" b="1" dirty="0">
                <a:solidFill>
                  <a:srgbClr val="00B050"/>
                </a:solidFill>
              </a:rPr>
              <a:t>Convolution</a:t>
            </a:r>
            <a:r>
              <a:rPr lang="en-US" dirty="0"/>
              <a:t>) </a:t>
            </a:r>
            <a:r>
              <a:rPr lang="en-US" b="1" dirty="0"/>
              <a:t>layer</a:t>
            </a:r>
            <a:r>
              <a:rPr lang="en-US" dirty="0"/>
              <a:t> is used to </a:t>
            </a:r>
            <a:r>
              <a:rPr lang="en-US" b="1" dirty="0" err="1"/>
              <a:t>upsample</a:t>
            </a:r>
            <a:r>
              <a:rPr lang="en-US" dirty="0"/>
              <a:t> </a:t>
            </a:r>
            <a:r>
              <a:rPr lang="en-US" b="1" dirty="0"/>
              <a:t>the input feature map </a:t>
            </a:r>
            <a:r>
              <a:rPr lang="en-US" dirty="0"/>
              <a:t>to a </a:t>
            </a:r>
            <a:r>
              <a:rPr lang="en-US" b="1" dirty="0"/>
              <a:t>desired output feature</a:t>
            </a:r>
            <a:r>
              <a:rPr lang="en-US" dirty="0"/>
              <a:t> map using </a:t>
            </a:r>
            <a:r>
              <a:rPr lang="en-US" b="1" dirty="0"/>
              <a:t>some learnable parameters</a:t>
            </a:r>
            <a:r>
              <a:rPr lang="en-US" dirty="0"/>
              <a:t>.</a:t>
            </a:r>
          </a:p>
          <a:p>
            <a:pPr marL="0" indent="0">
              <a:buNone/>
            </a:pPr>
            <a:r>
              <a:rPr lang="en-US" dirty="0"/>
              <a:t>Works as a convolution, multiply input with kernel elements but copy output in multiple locations to </a:t>
            </a:r>
            <a:r>
              <a:rPr lang="en-US" dirty="0" err="1"/>
              <a:t>upsample</a:t>
            </a:r>
            <a:r>
              <a:rPr lang="en-US" dirty="0"/>
              <a:t>.</a:t>
            </a:r>
          </a:p>
          <a:p>
            <a:pPr marL="0" indent="0">
              <a:buNone/>
            </a:pPr>
            <a:endParaRPr lang="en-GB" dirty="0"/>
          </a:p>
        </p:txBody>
      </p:sp>
      <p:pic>
        <p:nvPicPr>
          <p:cNvPr id="7" name="Picture 6">
            <a:extLst>
              <a:ext uri="{FF2B5EF4-FFF2-40B4-BE49-F238E27FC236}">
                <a16:creationId xmlns:a16="http://schemas.microsoft.com/office/drawing/2014/main" id="{462B25D0-F585-41C3-BA57-08644B32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06" y="4768118"/>
            <a:ext cx="10917294" cy="2089882"/>
          </a:xfrm>
          <a:prstGeom prst="rect">
            <a:avLst/>
          </a:prstGeom>
        </p:spPr>
      </p:pic>
    </p:spTree>
    <p:extLst>
      <p:ext uri="{BB962C8B-B14F-4D97-AF65-F5344CB8AC3E}">
        <p14:creationId xmlns:p14="http://schemas.microsoft.com/office/powerpoint/2010/main" val="1371982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dirty="0"/>
              <a:t>The </a:t>
            </a:r>
            <a:r>
              <a:rPr lang="en-US" b="1" dirty="0">
                <a:solidFill>
                  <a:srgbClr val="00B050"/>
                </a:solidFill>
              </a:rPr>
              <a:t>Deconvolution</a:t>
            </a:r>
            <a:r>
              <a:rPr lang="en-US" dirty="0"/>
              <a:t> </a:t>
            </a:r>
            <a:r>
              <a:rPr lang="en-US" b="1" dirty="0"/>
              <a:t>layer </a:t>
            </a:r>
            <a:r>
              <a:rPr lang="en-US" dirty="0"/>
              <a:t>consists of a simple matrix multiplication.</a:t>
            </a:r>
            <a:endParaRPr lang="en-GB" dirty="0"/>
          </a:p>
        </p:txBody>
      </p:sp>
      <p:pic>
        <p:nvPicPr>
          <p:cNvPr id="4" name="Picture 3">
            <a:extLst>
              <a:ext uri="{FF2B5EF4-FFF2-40B4-BE49-F238E27FC236}">
                <a16:creationId xmlns:a16="http://schemas.microsoft.com/office/drawing/2014/main" id="{6C24AF77-5A49-40C5-B510-A1117FE497D7}"/>
              </a:ext>
            </a:extLst>
          </p:cNvPr>
          <p:cNvPicPr>
            <a:picLocks noChangeAspect="1"/>
          </p:cNvPicPr>
          <p:nvPr/>
        </p:nvPicPr>
        <p:blipFill rotWithShape="1">
          <a:blip r:embed="rId2"/>
          <a:srcRect l="51410" t="29539" r="13750" b="16923"/>
          <a:stretch/>
        </p:blipFill>
        <p:spPr>
          <a:xfrm>
            <a:off x="1765492" y="2633785"/>
            <a:ext cx="8661016" cy="4159203"/>
          </a:xfrm>
          <a:prstGeom prst="rect">
            <a:avLst/>
          </a:prstGeom>
        </p:spPr>
      </p:pic>
    </p:spTree>
    <p:extLst>
      <p:ext uri="{BB962C8B-B14F-4D97-AF65-F5344CB8AC3E}">
        <p14:creationId xmlns:p14="http://schemas.microsoft.com/office/powerpoint/2010/main" val="259886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p:txBody>
      </p:sp>
      <p:pic>
        <p:nvPicPr>
          <p:cNvPr id="4" name="Picture 3">
            <a:extLst>
              <a:ext uri="{FF2B5EF4-FFF2-40B4-BE49-F238E27FC236}">
                <a16:creationId xmlns:a16="http://schemas.microsoft.com/office/drawing/2014/main" id="{AFD8EF32-7DCD-4416-9072-650810DA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604176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dirty="0"/>
              <a:t>They are easily implemented on </a:t>
            </a:r>
            <a:r>
              <a:rPr lang="en-US" dirty="0" err="1"/>
              <a:t>PyTorch</a:t>
            </a:r>
            <a:r>
              <a:rPr lang="en-US" dirty="0"/>
              <a:t>, using the </a:t>
            </a:r>
            <a:r>
              <a:rPr lang="en-US" b="1" dirty="0" err="1"/>
              <a:t>ConvTranspose</a:t>
            </a:r>
            <a:r>
              <a:rPr lang="en-US" dirty="0"/>
              <a:t> types of layers (exists in 1D, 2D, and n-D if needed).</a:t>
            </a:r>
          </a:p>
          <a:p>
            <a:pPr marL="0" indent="0">
              <a:buNone/>
            </a:pPr>
            <a:endParaRPr lang="en-US" dirty="0"/>
          </a:p>
          <a:p>
            <a:pPr marL="0" indent="0">
              <a:buNone/>
            </a:pPr>
            <a:endParaRPr lang="en-US" dirty="0"/>
          </a:p>
          <a:p>
            <a:pPr marL="0" indent="0">
              <a:buNone/>
            </a:pPr>
            <a:endParaRPr lang="en-GB" dirty="0"/>
          </a:p>
        </p:txBody>
      </p:sp>
      <p:pic>
        <p:nvPicPr>
          <p:cNvPr id="6" name="Picture 5">
            <a:extLst>
              <a:ext uri="{FF2B5EF4-FFF2-40B4-BE49-F238E27FC236}">
                <a16:creationId xmlns:a16="http://schemas.microsoft.com/office/drawing/2014/main" id="{D721B045-C451-4905-872B-4CD5F1F68959}"/>
              </a:ext>
            </a:extLst>
          </p:cNvPr>
          <p:cNvPicPr>
            <a:picLocks noChangeAspect="1"/>
          </p:cNvPicPr>
          <p:nvPr/>
        </p:nvPicPr>
        <p:blipFill rotWithShape="1">
          <a:blip r:embed="rId2"/>
          <a:srcRect l="10385" t="26462" r="75833" b="31897"/>
          <a:stretch/>
        </p:blipFill>
        <p:spPr>
          <a:xfrm>
            <a:off x="6346092" y="1539631"/>
            <a:ext cx="5361354" cy="5062118"/>
          </a:xfrm>
          <a:prstGeom prst="rect">
            <a:avLst/>
          </a:prstGeom>
        </p:spPr>
      </p:pic>
    </p:spTree>
    <p:extLst>
      <p:ext uri="{BB962C8B-B14F-4D97-AF65-F5344CB8AC3E}">
        <p14:creationId xmlns:p14="http://schemas.microsoft.com/office/powerpoint/2010/main" val="374549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b="1" dirty="0"/>
              <a:t>Important note: </a:t>
            </a:r>
            <a:r>
              <a:rPr lang="en-US" dirty="0"/>
              <a:t>Deconvolution is NOT the inverse operation of Convolution, mathematically speaking!</a:t>
            </a:r>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EB25B74D-3D65-490B-BD9E-7020336FEC21}"/>
              </a:ext>
            </a:extLst>
          </p:cNvPr>
          <p:cNvPicPr>
            <a:picLocks noChangeAspect="1"/>
          </p:cNvPicPr>
          <p:nvPr/>
        </p:nvPicPr>
        <p:blipFill rotWithShape="1">
          <a:blip r:embed="rId2"/>
          <a:srcRect l="10192" t="35487" r="68333" b="27795"/>
          <a:stretch/>
        </p:blipFill>
        <p:spPr>
          <a:xfrm>
            <a:off x="6228862" y="2384648"/>
            <a:ext cx="5951225" cy="3179906"/>
          </a:xfrm>
          <a:prstGeom prst="rect">
            <a:avLst/>
          </a:prstGeom>
        </p:spPr>
      </p:pic>
    </p:spTree>
    <p:extLst>
      <p:ext uri="{BB962C8B-B14F-4D97-AF65-F5344CB8AC3E}">
        <p14:creationId xmlns:p14="http://schemas.microsoft.com/office/powerpoint/2010/main" val="3159520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C0CC-6472-4A76-B341-121E45A06372}"/>
              </a:ext>
            </a:extLst>
          </p:cNvPr>
          <p:cNvSpPr>
            <a:spLocks noGrp="1"/>
          </p:cNvSpPr>
          <p:nvPr>
            <p:ph type="title"/>
          </p:nvPr>
        </p:nvSpPr>
        <p:spPr/>
        <p:txBody>
          <a:bodyPr/>
          <a:lstStyle/>
          <a:p>
            <a:r>
              <a:rPr lang="en-US" dirty="0"/>
              <a:t>Deconvolution operation</a:t>
            </a:r>
            <a:endParaRPr lang="en-GB" dirty="0"/>
          </a:p>
        </p:txBody>
      </p:sp>
      <p:sp>
        <p:nvSpPr>
          <p:cNvPr id="3" name="Content Placeholder 2">
            <a:extLst>
              <a:ext uri="{FF2B5EF4-FFF2-40B4-BE49-F238E27FC236}">
                <a16:creationId xmlns:a16="http://schemas.microsoft.com/office/drawing/2014/main" id="{62B2B063-3687-4C58-9026-9E5E9532937D}"/>
              </a:ext>
            </a:extLst>
          </p:cNvPr>
          <p:cNvSpPr>
            <a:spLocks noGrp="1"/>
          </p:cNvSpPr>
          <p:nvPr>
            <p:ph sz="half" idx="1"/>
          </p:nvPr>
        </p:nvSpPr>
        <p:spPr>
          <a:xfrm>
            <a:off x="838200" y="1825624"/>
            <a:ext cx="5181600" cy="5032375"/>
          </a:xfrm>
        </p:spPr>
        <p:txBody>
          <a:bodyPr/>
          <a:lstStyle/>
          <a:p>
            <a:r>
              <a:rPr lang="en-US" dirty="0"/>
              <a:t>Deconvolution also works with additional parameters, such as </a:t>
            </a:r>
            <a:r>
              <a:rPr lang="en-US" b="1" dirty="0"/>
              <a:t>stride</a:t>
            </a:r>
            <a:r>
              <a:rPr lang="en-US" dirty="0"/>
              <a:t> and </a:t>
            </a:r>
            <a:r>
              <a:rPr lang="en-US" b="1" dirty="0"/>
              <a:t>padding</a:t>
            </a:r>
            <a:r>
              <a:rPr lang="en-US" dirty="0"/>
              <a:t>.</a:t>
            </a:r>
          </a:p>
          <a:p>
            <a:r>
              <a:rPr lang="en-US" dirty="0"/>
              <a:t>They might also take an additional parameter, known as </a:t>
            </a:r>
            <a:r>
              <a:rPr lang="en-US" b="1" dirty="0"/>
              <a:t>output</a:t>
            </a:r>
            <a:r>
              <a:rPr lang="en-US" dirty="0"/>
              <a:t> </a:t>
            </a:r>
            <a:r>
              <a:rPr lang="en-US" b="1" dirty="0"/>
              <a:t>padding: </a:t>
            </a:r>
            <a:r>
              <a:rPr lang="en-US" dirty="0"/>
              <a:t>while standard padding is applied to the input elements, </a:t>
            </a:r>
            <a:r>
              <a:rPr lang="en-US" b="1" dirty="0"/>
              <a:t>output</a:t>
            </a:r>
            <a:r>
              <a:rPr lang="en-US" dirty="0"/>
              <a:t> </a:t>
            </a:r>
            <a:r>
              <a:rPr lang="en-US" b="1" dirty="0"/>
              <a:t>padding</a:t>
            </a:r>
            <a:r>
              <a:rPr lang="en-US" dirty="0"/>
              <a:t> is simply an </a:t>
            </a:r>
            <a:r>
              <a:rPr lang="en-US" b="1" dirty="0"/>
              <a:t>additional</a:t>
            </a:r>
            <a:r>
              <a:rPr lang="en-US" dirty="0"/>
              <a:t> </a:t>
            </a:r>
            <a:r>
              <a:rPr lang="en-US" b="1" dirty="0"/>
              <a:t>size</a:t>
            </a:r>
            <a:r>
              <a:rPr lang="en-US" dirty="0"/>
              <a:t> </a:t>
            </a:r>
            <a:r>
              <a:rPr lang="en-US" b="1" dirty="0"/>
              <a:t>added</a:t>
            </a:r>
            <a:r>
              <a:rPr lang="en-US" dirty="0"/>
              <a:t> </a:t>
            </a:r>
            <a:r>
              <a:rPr lang="en-US" b="1" dirty="0"/>
              <a:t>to</a:t>
            </a:r>
            <a:r>
              <a:rPr lang="en-US" dirty="0"/>
              <a:t> </a:t>
            </a:r>
            <a:r>
              <a:rPr lang="en-US" b="1" dirty="0"/>
              <a:t>one</a:t>
            </a:r>
            <a:r>
              <a:rPr lang="en-US" dirty="0"/>
              <a:t> </a:t>
            </a:r>
            <a:r>
              <a:rPr lang="en-US" b="1" dirty="0"/>
              <a:t>side</a:t>
            </a:r>
            <a:r>
              <a:rPr lang="en-US" dirty="0"/>
              <a:t> </a:t>
            </a:r>
            <a:r>
              <a:rPr lang="en-US" b="1" dirty="0"/>
              <a:t>of</a:t>
            </a:r>
            <a:r>
              <a:rPr lang="en-US" dirty="0"/>
              <a:t> </a:t>
            </a:r>
            <a:r>
              <a:rPr lang="en-US" b="1" dirty="0"/>
              <a:t>each</a:t>
            </a:r>
            <a:r>
              <a:rPr lang="en-US" dirty="0"/>
              <a:t> </a:t>
            </a:r>
            <a:r>
              <a:rPr lang="en-US" b="1" dirty="0"/>
              <a:t>dimension</a:t>
            </a:r>
            <a:r>
              <a:rPr lang="en-US" dirty="0"/>
              <a:t> </a:t>
            </a:r>
            <a:r>
              <a:rPr lang="en-US" b="1" dirty="0"/>
              <a:t>in</a:t>
            </a:r>
            <a:r>
              <a:rPr lang="en-US" dirty="0"/>
              <a:t> </a:t>
            </a:r>
            <a:r>
              <a:rPr lang="en-US" b="1" dirty="0"/>
              <a:t>the</a:t>
            </a:r>
            <a:r>
              <a:rPr lang="en-US" dirty="0"/>
              <a:t> </a:t>
            </a:r>
            <a:r>
              <a:rPr lang="en-US" b="1" dirty="0"/>
              <a:t>output</a:t>
            </a:r>
            <a:r>
              <a:rPr lang="en-US" dirty="0"/>
              <a:t> </a:t>
            </a:r>
            <a:r>
              <a:rPr lang="en-US" b="1" dirty="0"/>
              <a:t>shape</a:t>
            </a:r>
            <a:r>
              <a:rPr lang="en-US" dirty="0"/>
              <a:t>.</a:t>
            </a:r>
            <a:endParaRPr lang="en-GB" dirty="0"/>
          </a:p>
        </p:txBody>
      </p:sp>
      <p:pic>
        <p:nvPicPr>
          <p:cNvPr id="6" name="Picture 5">
            <a:extLst>
              <a:ext uri="{FF2B5EF4-FFF2-40B4-BE49-F238E27FC236}">
                <a16:creationId xmlns:a16="http://schemas.microsoft.com/office/drawing/2014/main" id="{0237640E-3D3C-4826-B18F-9946A1E49EB7}"/>
              </a:ext>
            </a:extLst>
          </p:cNvPr>
          <p:cNvPicPr>
            <a:picLocks noChangeAspect="1"/>
          </p:cNvPicPr>
          <p:nvPr/>
        </p:nvPicPr>
        <p:blipFill rotWithShape="1">
          <a:blip r:embed="rId2"/>
          <a:srcRect l="10385" t="39795" r="75128" b="20000"/>
          <a:stretch/>
        </p:blipFill>
        <p:spPr>
          <a:xfrm>
            <a:off x="6281618" y="1602155"/>
            <a:ext cx="5551153" cy="4814276"/>
          </a:xfrm>
          <a:prstGeom prst="rect">
            <a:avLst/>
          </a:prstGeom>
        </p:spPr>
      </p:pic>
    </p:spTree>
    <p:extLst>
      <p:ext uri="{BB962C8B-B14F-4D97-AF65-F5344CB8AC3E}">
        <p14:creationId xmlns:p14="http://schemas.microsoft.com/office/powerpoint/2010/main" val="32013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3343891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vs.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sp>
        <p:nvSpPr>
          <p:cNvPr id="4" name="Content Placeholder 3">
            <a:extLst>
              <a:ext uri="{FF2B5EF4-FFF2-40B4-BE49-F238E27FC236}">
                <a16:creationId xmlns:a16="http://schemas.microsoft.com/office/drawing/2014/main" id="{6AC9ADB9-5FFE-4453-AC6F-B0948953C772}"/>
              </a:ext>
            </a:extLst>
          </p:cNvPr>
          <p:cNvSpPr>
            <a:spLocks noGrp="1"/>
          </p:cNvSpPr>
          <p:nvPr>
            <p:ph sz="half" idx="2"/>
          </p:nvPr>
        </p:nvSpPr>
        <p:spPr>
          <a:xfrm>
            <a:off x="6172200" y="1825625"/>
            <a:ext cx="5863492" cy="5032374"/>
          </a:xfrm>
        </p:spPr>
        <p:txBody>
          <a:bodyPr>
            <a:normAutofit/>
          </a:bodyPr>
          <a:lstStyle/>
          <a:p>
            <a:r>
              <a:rPr lang="en-US" dirty="0"/>
              <a:t>Deconvolution layers performed t</a:t>
            </a:r>
            <a:r>
              <a:rPr lang="en-US" b="0" i="0" u="none" strike="noStrike" baseline="0" dirty="0"/>
              <a:t>ransformations of input and output by </a:t>
            </a:r>
            <a:r>
              <a:rPr lang="en-US" b="0" i="0" u="none" strike="noStrike" baseline="0" dirty="0" err="1"/>
              <a:t>upsampling</a:t>
            </a:r>
            <a:r>
              <a:rPr lang="en-US" b="0" i="0" u="none" strike="noStrike" baseline="0" dirty="0"/>
              <a:t>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dirty="0" err="1"/>
              <a:t>kernel_size</a:t>
            </a:r>
            <a:br>
              <a:rPr lang="en-GB" dirty="0"/>
            </a:br>
            <a:r>
              <a:rPr lang="en-GB" dirty="0"/>
              <a:t>+ </a:t>
            </a:r>
            <a:r>
              <a:rPr lang="en-GB" b="1" dirty="0" err="1">
                <a:solidFill>
                  <a:srgbClr val="7030A0"/>
                </a:solidFill>
              </a:rPr>
              <a:t>output_padding</a:t>
            </a:r>
            <a:br>
              <a:rPr lang="en-GB" dirty="0"/>
            </a:br>
            <a:endParaRPr lang="en-GB" dirty="0"/>
          </a:p>
          <a:p>
            <a:r>
              <a:rPr lang="en-GB" dirty="0"/>
              <a:t>Holds </a:t>
            </a:r>
            <a:r>
              <a:rPr lang="en-GB" b="0" i="0" u="none" strike="noStrike" baseline="0" dirty="0"/>
              <a:t>per dimension, i.e. 1D, 2D and N-D convolutions.</a:t>
            </a:r>
          </a:p>
          <a:p>
            <a:endParaRPr lang="en-GB" dirty="0"/>
          </a:p>
        </p:txBody>
      </p:sp>
    </p:spTree>
    <p:extLst>
      <p:ext uri="{BB962C8B-B14F-4D97-AF65-F5344CB8AC3E}">
        <p14:creationId xmlns:p14="http://schemas.microsoft.com/office/powerpoint/2010/main" val="931834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dilation in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idx="1"/>
          </p:nvPr>
        </p:nvSpPr>
        <p:spPr/>
        <p:txBody>
          <a:bodyPr>
            <a:normAutofit/>
          </a:bodyPr>
          <a:lstStyle/>
          <a:p>
            <a:r>
              <a:rPr lang="en-US" dirty="0"/>
              <a:t>Deconvolution layers can also take one additional parameter called dilation</a:t>
            </a:r>
            <a:r>
              <a:rPr lang="en-US" b="0" i="0" u="none" strike="noStrike" baseline="0" dirty="0"/>
              <a:t>.</a:t>
            </a:r>
          </a:p>
          <a:p>
            <a:r>
              <a:rPr lang="en-US" b="1" i="0" u="none" strike="noStrike" baseline="0" dirty="0"/>
              <a:t>This slightly changes the magic formula into:</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b="1" dirty="0" err="1">
                <a:solidFill>
                  <a:srgbClr val="7030A0"/>
                </a:solidFill>
              </a:rPr>
              <a:t>output_padding</a:t>
            </a:r>
            <a:r>
              <a:rPr lang="en-GB" dirty="0">
                <a:solidFill>
                  <a:srgbClr val="7030A0"/>
                </a:solidFill>
              </a:rPr>
              <a:t> </a:t>
            </a:r>
            <a:r>
              <a:rPr lang="en-GB" dirty="0"/>
              <a:t>+ 1</a:t>
            </a:r>
            <a:br>
              <a:rPr lang="en-GB" dirty="0"/>
            </a:br>
            <a:r>
              <a:rPr lang="en-GB" dirty="0"/>
              <a:t>+ </a:t>
            </a:r>
            <a:r>
              <a:rPr lang="en-GB" b="1" dirty="0">
                <a:solidFill>
                  <a:srgbClr val="7030A0"/>
                </a:solidFill>
              </a:rPr>
              <a:t>dilation</a:t>
            </a:r>
            <a:r>
              <a:rPr lang="en-GB" dirty="0"/>
              <a:t>*(</a:t>
            </a:r>
            <a:r>
              <a:rPr lang="en-GB" dirty="0" err="1"/>
              <a:t>kernel_size</a:t>
            </a:r>
            <a:r>
              <a:rPr lang="en-GB" dirty="0"/>
              <a:t> − 1)</a:t>
            </a:r>
          </a:p>
          <a:p>
            <a:endParaRPr lang="en-GB" dirty="0"/>
          </a:p>
          <a:p>
            <a:r>
              <a:rPr lang="en-GB" dirty="0"/>
              <a:t>Holds </a:t>
            </a:r>
            <a:r>
              <a:rPr lang="en-GB" b="0" i="0" u="none" strike="noStrike" baseline="0" dirty="0"/>
              <a:t>per dimension, i.e. 1D, 2D and N-D convolutions.</a:t>
            </a:r>
          </a:p>
          <a:p>
            <a:endParaRPr lang="en-GB" dirty="0"/>
          </a:p>
        </p:txBody>
      </p:sp>
      <p:sp>
        <p:nvSpPr>
          <p:cNvPr id="5" name="TextBox 4">
            <a:extLst>
              <a:ext uri="{FF2B5EF4-FFF2-40B4-BE49-F238E27FC236}">
                <a16:creationId xmlns:a16="http://schemas.microsoft.com/office/drawing/2014/main" id="{1F59847F-856C-4C76-B7E2-25C63BFEF2C4}"/>
              </a:ext>
            </a:extLst>
          </p:cNvPr>
          <p:cNvSpPr txBox="1"/>
          <p:nvPr/>
        </p:nvSpPr>
        <p:spPr>
          <a:xfrm>
            <a:off x="492370" y="5619402"/>
            <a:ext cx="11699630" cy="1384995"/>
          </a:xfrm>
          <a:prstGeom prst="rect">
            <a:avLst/>
          </a:prstGeom>
          <a:noFill/>
        </p:spPr>
        <p:txBody>
          <a:bodyPr wrap="square" rtlCol="0">
            <a:spAutoFit/>
          </a:bodyPr>
          <a:lstStyle/>
          <a:p>
            <a:r>
              <a:rPr lang="en-GB" sz="2800" dirty="0"/>
              <a:t>Note: </a:t>
            </a:r>
            <a:r>
              <a:rPr lang="en-GB" sz="2800" b="1" dirty="0">
                <a:solidFill>
                  <a:srgbClr val="7030A0"/>
                </a:solidFill>
              </a:rPr>
              <a:t>dilation</a:t>
            </a:r>
            <a:r>
              <a:rPr lang="en-GB" sz="2800" dirty="0"/>
              <a:t> is hard to explain but easily visualized. (</a:t>
            </a:r>
            <a:r>
              <a:rPr lang="en-GB" sz="2800" dirty="0">
                <a:hlinkClick r:id="rId2"/>
              </a:rPr>
              <a:t>https://github.com/vdumoulin/conv_arithmetic/blob/master/README.md</a:t>
            </a:r>
            <a:r>
              <a:rPr lang="en-GB" sz="2800" dirty="0"/>
              <a:t>)</a:t>
            </a:r>
            <a:endParaRPr lang="en-GB" sz="2800" b="0" i="0" u="none" strike="noStrike" baseline="0" dirty="0"/>
          </a:p>
          <a:p>
            <a:endParaRPr lang="en-GB" sz="2800" dirty="0"/>
          </a:p>
        </p:txBody>
      </p:sp>
    </p:spTree>
    <p:extLst>
      <p:ext uri="{BB962C8B-B14F-4D97-AF65-F5344CB8AC3E}">
        <p14:creationId xmlns:p14="http://schemas.microsoft.com/office/powerpoint/2010/main" val="289692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Transposed convolutions suffer from “</a:t>
            </a:r>
            <a:r>
              <a:rPr lang="en-US" dirty="0" err="1"/>
              <a:t>chequered</a:t>
            </a:r>
            <a:r>
              <a:rPr lang="en-US" dirty="0"/>
              <a:t>” board effects.</a:t>
            </a:r>
          </a:p>
          <a:p>
            <a:r>
              <a:rPr lang="en-US" dirty="0"/>
              <a:t>The main cause of this is uneven overlap at some parts of the image causing artifacts.</a:t>
            </a:r>
          </a:p>
          <a:p>
            <a:r>
              <a:rPr lang="en-US" dirty="0"/>
              <a:t>This can be fixed, or at least partially reduced, by using a kernel size divisible by the stride, </a:t>
            </a:r>
            <a:r>
              <a:rPr lang="en-US" dirty="0" err="1"/>
              <a:t>e.g</a:t>
            </a:r>
            <a:r>
              <a:rPr lang="en-US" dirty="0"/>
              <a:t> taking a kernel-size of 2x2 or 4x4 when having a stride of 2.</a:t>
            </a:r>
            <a:endParaRPr lang="en-GB" dirty="0"/>
          </a:p>
        </p:txBody>
      </p:sp>
      <p:pic>
        <p:nvPicPr>
          <p:cNvPr id="7" name="Picture 6">
            <a:extLst>
              <a:ext uri="{FF2B5EF4-FFF2-40B4-BE49-F238E27FC236}">
                <a16:creationId xmlns:a16="http://schemas.microsoft.com/office/drawing/2014/main" id="{D564E143-B325-483E-9375-D09631B3A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4" y="2571262"/>
            <a:ext cx="6047896" cy="2782032"/>
          </a:xfrm>
          <a:prstGeom prst="rect">
            <a:avLst/>
          </a:prstGeom>
        </p:spPr>
      </p:pic>
    </p:spTree>
    <p:extLst>
      <p:ext uri="{BB962C8B-B14F-4D97-AF65-F5344CB8AC3E}">
        <p14:creationId xmlns:p14="http://schemas.microsoft.com/office/powerpoint/2010/main" val="450998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endParaRPr lang="en-GB" dirty="0"/>
          </a:p>
        </p:txBody>
      </p:sp>
    </p:spTree>
    <p:extLst>
      <p:ext uri="{BB962C8B-B14F-4D97-AF65-F5344CB8AC3E}">
        <p14:creationId xmlns:p14="http://schemas.microsoft.com/office/powerpoint/2010/main" val="342710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7" name="Picture 6">
            <a:extLst>
              <a:ext uri="{FF2B5EF4-FFF2-40B4-BE49-F238E27FC236}">
                <a16:creationId xmlns:a16="http://schemas.microsoft.com/office/drawing/2014/main" id="{F80F5FA0-C3D1-4603-BD31-527780C837B4}"/>
              </a:ext>
            </a:extLst>
          </p:cNvPr>
          <p:cNvPicPr>
            <a:picLocks noChangeAspect="1"/>
          </p:cNvPicPr>
          <p:nvPr/>
        </p:nvPicPr>
        <p:blipFill rotWithShape="1">
          <a:blip r:embed="rId2"/>
          <a:srcRect l="10449" t="29744" r="58397" b="13641"/>
          <a:stretch/>
        </p:blipFill>
        <p:spPr>
          <a:xfrm>
            <a:off x="1039446" y="1273906"/>
            <a:ext cx="9714523" cy="5516892"/>
          </a:xfrm>
          <a:prstGeom prst="rect">
            <a:avLst/>
          </a:prstGeom>
        </p:spPr>
      </p:pic>
    </p:spTree>
    <p:extLst>
      <p:ext uri="{BB962C8B-B14F-4D97-AF65-F5344CB8AC3E}">
        <p14:creationId xmlns:p14="http://schemas.microsoft.com/office/powerpoint/2010/main" val="156459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p>
          <a:p>
            <a:r>
              <a:rPr lang="en-US" dirty="0"/>
              <a:t>Deconvolutions in the decoder phase follow the same logic (dimensionality variations) as the convolutions ones in the encoder phase.</a:t>
            </a:r>
            <a:endParaRPr lang="en-GB" dirty="0"/>
          </a:p>
        </p:txBody>
      </p:sp>
      <p:pic>
        <p:nvPicPr>
          <p:cNvPr id="4" name="Picture 3">
            <a:extLst>
              <a:ext uri="{FF2B5EF4-FFF2-40B4-BE49-F238E27FC236}">
                <a16:creationId xmlns:a16="http://schemas.microsoft.com/office/drawing/2014/main" id="{F9A19846-70AA-4AE2-99A0-218C9976DD97}"/>
              </a:ext>
            </a:extLst>
          </p:cNvPr>
          <p:cNvPicPr>
            <a:picLocks noChangeAspect="1"/>
          </p:cNvPicPr>
          <p:nvPr/>
        </p:nvPicPr>
        <p:blipFill rotWithShape="1">
          <a:blip r:embed="rId2"/>
          <a:srcRect l="10449" t="29744" r="58397" b="13641"/>
          <a:stretch/>
        </p:blipFill>
        <p:spPr>
          <a:xfrm>
            <a:off x="6385169" y="2209726"/>
            <a:ext cx="5658338" cy="3213379"/>
          </a:xfrm>
          <a:prstGeom prst="rect">
            <a:avLst/>
          </a:prstGeom>
        </p:spPr>
      </p:pic>
    </p:spTree>
    <p:extLst>
      <p:ext uri="{BB962C8B-B14F-4D97-AF65-F5344CB8AC3E}">
        <p14:creationId xmlns:p14="http://schemas.microsoft.com/office/powerpoint/2010/main" val="16108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A3A-2072-4C05-A072-951FC96E1BCA}"/>
              </a:ext>
            </a:extLst>
          </p:cNvPr>
          <p:cNvSpPr>
            <a:spLocks noGrp="1"/>
          </p:cNvSpPr>
          <p:nvPr>
            <p:ph type="title"/>
          </p:nvPr>
        </p:nvSpPr>
        <p:spPr/>
        <p:txBody>
          <a:bodyPr/>
          <a:lstStyle/>
          <a:p>
            <a:r>
              <a:rPr lang="en-US" dirty="0" err="1"/>
              <a:t>AutoEncoders</a:t>
            </a:r>
            <a:r>
              <a:rPr lang="en-US" dirty="0"/>
              <a:t>: a definition</a:t>
            </a:r>
            <a:endParaRPr lang="en-GB" dirty="0"/>
          </a:p>
        </p:txBody>
      </p:sp>
      <p:pic>
        <p:nvPicPr>
          <p:cNvPr id="5" name="Picture 4">
            <a:extLst>
              <a:ext uri="{FF2B5EF4-FFF2-40B4-BE49-F238E27FC236}">
                <a16:creationId xmlns:a16="http://schemas.microsoft.com/office/drawing/2014/main" id="{9B7D70E5-4405-4C45-97AC-F2FEC231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2" y="1950097"/>
            <a:ext cx="11861984" cy="4385389"/>
          </a:xfrm>
          <a:prstGeom prst="rect">
            <a:avLst/>
          </a:prstGeom>
        </p:spPr>
      </p:pic>
    </p:spTree>
    <p:extLst>
      <p:ext uri="{BB962C8B-B14F-4D97-AF65-F5344CB8AC3E}">
        <p14:creationId xmlns:p14="http://schemas.microsoft.com/office/powerpoint/2010/main" val="1321523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1619536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3115099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8" name="Picture 7">
            <a:extLst>
              <a:ext uri="{FF2B5EF4-FFF2-40B4-BE49-F238E27FC236}">
                <a16:creationId xmlns:a16="http://schemas.microsoft.com/office/drawing/2014/main" id="{330EF9D6-0EC7-412D-85D9-F565AE6D5237}"/>
              </a:ext>
            </a:extLst>
          </p:cNvPr>
          <p:cNvPicPr>
            <a:picLocks noChangeAspect="1"/>
          </p:cNvPicPr>
          <p:nvPr/>
        </p:nvPicPr>
        <p:blipFill rotWithShape="1">
          <a:blip r:embed="rId2"/>
          <a:srcRect l="10257" t="25230" r="77179" b="39978"/>
          <a:stretch/>
        </p:blipFill>
        <p:spPr>
          <a:xfrm>
            <a:off x="2969846" y="1447537"/>
            <a:ext cx="6252308" cy="5410463"/>
          </a:xfrm>
          <a:prstGeom prst="rect">
            <a:avLst/>
          </a:prstGeom>
        </p:spPr>
      </p:pic>
    </p:spTree>
    <p:extLst>
      <p:ext uri="{BB962C8B-B14F-4D97-AF65-F5344CB8AC3E}">
        <p14:creationId xmlns:p14="http://schemas.microsoft.com/office/powerpoint/2010/main" val="279262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5" name="Content Placeholder 4">
            <a:extLst>
              <a:ext uri="{FF2B5EF4-FFF2-40B4-BE49-F238E27FC236}">
                <a16:creationId xmlns:a16="http://schemas.microsoft.com/office/drawing/2014/main" id="{7344AAF9-5B35-4831-A730-8639EBF6A78C}"/>
              </a:ext>
            </a:extLst>
          </p:cNvPr>
          <p:cNvSpPr>
            <a:spLocks noGrp="1"/>
          </p:cNvSpPr>
          <p:nvPr>
            <p:ph idx="1"/>
          </p:nvPr>
        </p:nvSpPr>
        <p:spPr/>
        <p:txBody>
          <a:bodyPr/>
          <a:lstStyle/>
          <a:p>
            <a:r>
              <a:rPr lang="en-US" dirty="0"/>
              <a:t>We can also see the evolution on the outputs being generated during the different iterations of training.</a:t>
            </a:r>
            <a:endParaRPr lang="en-GB" dirty="0"/>
          </a:p>
        </p:txBody>
      </p:sp>
      <p:pic>
        <p:nvPicPr>
          <p:cNvPr id="4" name="Picture 3">
            <a:extLst>
              <a:ext uri="{FF2B5EF4-FFF2-40B4-BE49-F238E27FC236}">
                <a16:creationId xmlns:a16="http://schemas.microsoft.com/office/drawing/2014/main" id="{E1428829-161E-49ED-BDD9-98B0E766A990}"/>
              </a:ext>
            </a:extLst>
          </p:cNvPr>
          <p:cNvPicPr>
            <a:picLocks noChangeAspect="1"/>
          </p:cNvPicPr>
          <p:nvPr/>
        </p:nvPicPr>
        <p:blipFill rotWithShape="1">
          <a:blip r:embed="rId2"/>
          <a:srcRect l="10576" t="36307" r="74167" b="38257"/>
          <a:stretch/>
        </p:blipFill>
        <p:spPr>
          <a:xfrm>
            <a:off x="2434492" y="2829169"/>
            <a:ext cx="7323016" cy="3815357"/>
          </a:xfrm>
          <a:prstGeom prst="rect">
            <a:avLst/>
          </a:prstGeom>
        </p:spPr>
      </p:pic>
    </p:spTree>
    <p:extLst>
      <p:ext uri="{BB962C8B-B14F-4D97-AF65-F5344CB8AC3E}">
        <p14:creationId xmlns:p14="http://schemas.microsoft.com/office/powerpoint/2010/main" val="350634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314AE3-F715-4885-81C8-E3AF9CB50642}"/>
              </a:ext>
            </a:extLst>
          </p:cNvPr>
          <p:cNvPicPr>
            <a:picLocks noChangeAspect="1"/>
          </p:cNvPicPr>
          <p:nvPr/>
        </p:nvPicPr>
        <p:blipFill rotWithShape="1">
          <a:blip r:embed="rId2"/>
          <a:srcRect l="10577" t="19487" r="72500" b="5231"/>
          <a:stretch/>
        </p:blipFill>
        <p:spPr>
          <a:xfrm>
            <a:off x="5306645" y="35051"/>
            <a:ext cx="4908063" cy="6822949"/>
          </a:xfrm>
          <a:prstGeom prst="rect">
            <a:avLst/>
          </a:prstGeom>
        </p:spPr>
      </p:pic>
      <p:sp>
        <p:nvSpPr>
          <p:cNvPr id="11" name="TextBox 10">
            <a:extLst>
              <a:ext uri="{FF2B5EF4-FFF2-40B4-BE49-F238E27FC236}">
                <a16:creationId xmlns:a16="http://schemas.microsoft.com/office/drawing/2014/main" id="{3CF9070C-5736-43FE-B0EC-4C85DCB4A2D5}"/>
              </a:ext>
            </a:extLst>
          </p:cNvPr>
          <p:cNvSpPr txBox="1"/>
          <p:nvPr/>
        </p:nvSpPr>
        <p:spPr>
          <a:xfrm>
            <a:off x="2485291" y="277137"/>
            <a:ext cx="2516554" cy="523220"/>
          </a:xfrm>
          <a:prstGeom prst="rect">
            <a:avLst/>
          </a:prstGeom>
          <a:noFill/>
        </p:spPr>
        <p:txBody>
          <a:bodyPr wrap="square" rtlCol="0">
            <a:spAutoFit/>
          </a:bodyPr>
          <a:lstStyle/>
          <a:p>
            <a:r>
              <a:rPr lang="en-US" sz="2800" dirty="0"/>
              <a:t>Iteration 5</a:t>
            </a:r>
            <a:endParaRPr lang="en-GB" sz="2800" dirty="0"/>
          </a:p>
        </p:txBody>
      </p:sp>
      <p:sp>
        <p:nvSpPr>
          <p:cNvPr id="12" name="TextBox 11">
            <a:extLst>
              <a:ext uri="{FF2B5EF4-FFF2-40B4-BE49-F238E27FC236}">
                <a16:creationId xmlns:a16="http://schemas.microsoft.com/office/drawing/2014/main" id="{580A8495-99EF-49D2-839C-7D8C4DBED3C0}"/>
              </a:ext>
            </a:extLst>
          </p:cNvPr>
          <p:cNvSpPr txBox="1"/>
          <p:nvPr/>
        </p:nvSpPr>
        <p:spPr>
          <a:xfrm>
            <a:off x="2485291" y="1699845"/>
            <a:ext cx="2516554" cy="523220"/>
          </a:xfrm>
          <a:prstGeom prst="rect">
            <a:avLst/>
          </a:prstGeom>
          <a:noFill/>
        </p:spPr>
        <p:txBody>
          <a:bodyPr wrap="square" rtlCol="0">
            <a:spAutoFit/>
          </a:bodyPr>
          <a:lstStyle/>
          <a:p>
            <a:r>
              <a:rPr lang="en-US" sz="2800" dirty="0"/>
              <a:t>Iteration 10</a:t>
            </a:r>
            <a:endParaRPr lang="en-GB" sz="2800" dirty="0"/>
          </a:p>
        </p:txBody>
      </p:sp>
      <p:sp>
        <p:nvSpPr>
          <p:cNvPr id="13" name="TextBox 12">
            <a:extLst>
              <a:ext uri="{FF2B5EF4-FFF2-40B4-BE49-F238E27FC236}">
                <a16:creationId xmlns:a16="http://schemas.microsoft.com/office/drawing/2014/main" id="{3FC9E966-5ACF-4137-9938-49A676C4FA7B}"/>
              </a:ext>
            </a:extLst>
          </p:cNvPr>
          <p:cNvSpPr txBox="1"/>
          <p:nvPr/>
        </p:nvSpPr>
        <p:spPr>
          <a:xfrm>
            <a:off x="2485291" y="3122553"/>
            <a:ext cx="2516554" cy="523220"/>
          </a:xfrm>
          <a:prstGeom prst="rect">
            <a:avLst/>
          </a:prstGeom>
          <a:noFill/>
        </p:spPr>
        <p:txBody>
          <a:bodyPr wrap="square" rtlCol="0">
            <a:spAutoFit/>
          </a:bodyPr>
          <a:lstStyle/>
          <a:p>
            <a:r>
              <a:rPr lang="en-US" sz="2800" dirty="0"/>
              <a:t>Iteration 15</a:t>
            </a:r>
            <a:endParaRPr lang="en-GB" sz="2800" dirty="0"/>
          </a:p>
        </p:txBody>
      </p:sp>
      <p:sp>
        <p:nvSpPr>
          <p:cNvPr id="14" name="TextBox 13">
            <a:extLst>
              <a:ext uri="{FF2B5EF4-FFF2-40B4-BE49-F238E27FC236}">
                <a16:creationId xmlns:a16="http://schemas.microsoft.com/office/drawing/2014/main" id="{66224AB6-89C6-4D68-BAB5-DC2731BAD16B}"/>
              </a:ext>
            </a:extLst>
          </p:cNvPr>
          <p:cNvSpPr txBox="1"/>
          <p:nvPr/>
        </p:nvSpPr>
        <p:spPr>
          <a:xfrm>
            <a:off x="2485291" y="4545261"/>
            <a:ext cx="2516554" cy="523220"/>
          </a:xfrm>
          <a:prstGeom prst="rect">
            <a:avLst/>
          </a:prstGeom>
          <a:noFill/>
        </p:spPr>
        <p:txBody>
          <a:bodyPr wrap="square" rtlCol="0">
            <a:spAutoFit/>
          </a:bodyPr>
          <a:lstStyle/>
          <a:p>
            <a:r>
              <a:rPr lang="en-US" sz="2800" dirty="0"/>
              <a:t>Iteration 20</a:t>
            </a:r>
            <a:endParaRPr lang="en-GB" sz="2800" dirty="0"/>
          </a:p>
        </p:txBody>
      </p:sp>
      <p:sp>
        <p:nvSpPr>
          <p:cNvPr id="15" name="TextBox 14">
            <a:extLst>
              <a:ext uri="{FF2B5EF4-FFF2-40B4-BE49-F238E27FC236}">
                <a16:creationId xmlns:a16="http://schemas.microsoft.com/office/drawing/2014/main" id="{D4E8787A-D229-483C-828C-5FD874D75FD1}"/>
              </a:ext>
            </a:extLst>
          </p:cNvPr>
          <p:cNvSpPr txBox="1"/>
          <p:nvPr/>
        </p:nvSpPr>
        <p:spPr>
          <a:xfrm>
            <a:off x="2485291" y="5967969"/>
            <a:ext cx="2516554" cy="523220"/>
          </a:xfrm>
          <a:prstGeom prst="rect">
            <a:avLst/>
          </a:prstGeom>
          <a:noFill/>
        </p:spPr>
        <p:txBody>
          <a:bodyPr wrap="square" rtlCol="0">
            <a:spAutoFit/>
          </a:bodyPr>
          <a:lstStyle/>
          <a:p>
            <a:r>
              <a:rPr lang="en-US" sz="2800" dirty="0"/>
              <a:t>Iteration 25</a:t>
            </a:r>
            <a:endParaRPr lang="en-GB" sz="2800" dirty="0"/>
          </a:p>
        </p:txBody>
      </p:sp>
    </p:spTree>
    <p:extLst>
      <p:ext uri="{BB962C8B-B14F-4D97-AF65-F5344CB8AC3E}">
        <p14:creationId xmlns:p14="http://schemas.microsoft.com/office/powerpoint/2010/main" val="303643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Signal Denoising</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lstStyle/>
          <a:p>
            <a:r>
              <a:rPr lang="en-US" dirty="0"/>
              <a:t>On top of their ability to encode an input into a low-dimension latent vectors, the </a:t>
            </a:r>
            <a:r>
              <a:rPr lang="en-US" dirty="0" err="1"/>
              <a:t>AutoEncoders</a:t>
            </a:r>
            <a:r>
              <a:rPr lang="en-US" dirty="0"/>
              <a:t> can be used for…</a:t>
            </a:r>
          </a:p>
          <a:p>
            <a:r>
              <a:rPr lang="en-US" b="1" dirty="0"/>
              <a:t>Denoising images: </a:t>
            </a:r>
            <a:r>
              <a:rPr lang="en-US" dirty="0"/>
              <a:t>the autoencoder will simply focus on keeping the most important features of the image and will likely drop the noise present in the image.</a:t>
            </a:r>
          </a:p>
          <a:p>
            <a:r>
              <a:rPr lang="en-US" b="1" dirty="0"/>
              <a:t>This can be used to protect against Noising Attacks!</a:t>
            </a:r>
            <a:endParaRPr lang="en-GB" b="1" dirty="0"/>
          </a:p>
        </p:txBody>
      </p:sp>
      <p:pic>
        <p:nvPicPr>
          <p:cNvPr id="6" name="Picture 5">
            <a:extLst>
              <a:ext uri="{FF2B5EF4-FFF2-40B4-BE49-F238E27FC236}">
                <a16:creationId xmlns:a16="http://schemas.microsoft.com/office/drawing/2014/main" id="{609A541A-D464-4459-A705-B95B8204D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368855"/>
            <a:ext cx="5939186" cy="2120289"/>
          </a:xfrm>
          <a:prstGeom prst="rect">
            <a:avLst/>
          </a:prstGeom>
        </p:spPr>
      </p:pic>
      <p:pic>
        <p:nvPicPr>
          <p:cNvPr id="8" name="Picture 7">
            <a:extLst>
              <a:ext uri="{FF2B5EF4-FFF2-40B4-BE49-F238E27FC236}">
                <a16:creationId xmlns:a16="http://schemas.microsoft.com/office/drawing/2014/main" id="{97D188B7-5900-4177-98BE-7A940732D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323" y="4489144"/>
            <a:ext cx="5486400" cy="1622407"/>
          </a:xfrm>
          <a:prstGeom prst="rect">
            <a:avLst/>
          </a:prstGeom>
        </p:spPr>
      </p:pic>
    </p:spTree>
    <p:extLst>
      <p:ext uri="{BB962C8B-B14F-4D97-AF65-F5344CB8AC3E}">
        <p14:creationId xmlns:p14="http://schemas.microsoft.com/office/powerpoint/2010/main" val="2109369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1E3F-FD1E-48EA-B102-4338019BF2F1}"/>
              </a:ext>
            </a:extLst>
          </p:cNvPr>
          <p:cNvSpPr>
            <a:spLocks noGrp="1"/>
          </p:cNvSpPr>
          <p:nvPr>
            <p:ph type="title"/>
          </p:nvPr>
        </p:nvSpPr>
        <p:spPr/>
        <p:txBody>
          <a:bodyPr/>
          <a:lstStyle/>
          <a:p>
            <a:r>
              <a:rPr lang="en-US" dirty="0" err="1"/>
              <a:t>AutoEncoders</a:t>
            </a:r>
            <a:r>
              <a:rPr lang="en-US" dirty="0"/>
              <a:t> for Supersizing Images</a:t>
            </a:r>
            <a:endParaRPr lang="en-GB" dirty="0"/>
          </a:p>
        </p:txBody>
      </p:sp>
      <p:sp>
        <p:nvSpPr>
          <p:cNvPr id="3" name="Content Placeholder 2">
            <a:extLst>
              <a:ext uri="{FF2B5EF4-FFF2-40B4-BE49-F238E27FC236}">
                <a16:creationId xmlns:a16="http://schemas.microsoft.com/office/drawing/2014/main" id="{12987710-476C-4853-8C1D-E94149FD7F70}"/>
              </a:ext>
            </a:extLst>
          </p:cNvPr>
          <p:cNvSpPr>
            <a:spLocks noGrp="1"/>
          </p:cNvSpPr>
          <p:nvPr>
            <p:ph idx="1"/>
          </p:nvPr>
        </p:nvSpPr>
        <p:spPr/>
        <p:txBody>
          <a:bodyPr>
            <a:normAutofit/>
          </a:bodyPr>
          <a:lstStyle/>
          <a:p>
            <a:r>
              <a:rPr lang="en-US" dirty="0"/>
              <a:t>On top of their ability to encode an input into a low-dimension latent vectors, the </a:t>
            </a:r>
            <a:r>
              <a:rPr lang="en-US" dirty="0" err="1"/>
              <a:t>AutoEncoders</a:t>
            </a:r>
            <a:r>
              <a:rPr lang="en-US" dirty="0"/>
              <a:t> can be used for…</a:t>
            </a:r>
          </a:p>
          <a:p>
            <a:r>
              <a:rPr lang="en-US" b="1" dirty="0"/>
              <a:t>Supersizing images: </a:t>
            </a:r>
            <a:r>
              <a:rPr lang="en-US" dirty="0"/>
              <a:t>the autoencoder will simply attempt to reconstruct the missing pixels in the image to increase its resolution.</a:t>
            </a:r>
          </a:p>
        </p:txBody>
      </p:sp>
      <p:pic>
        <p:nvPicPr>
          <p:cNvPr id="6" name="Picture 5">
            <a:extLst>
              <a:ext uri="{FF2B5EF4-FFF2-40B4-BE49-F238E27FC236}">
                <a16:creationId xmlns:a16="http://schemas.microsoft.com/office/drawing/2014/main" id="{D4F210CC-D856-4638-85D5-7AED255C7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12" y="4100325"/>
            <a:ext cx="8969375" cy="2726442"/>
          </a:xfrm>
          <a:prstGeom prst="rect">
            <a:avLst/>
          </a:prstGeom>
        </p:spPr>
      </p:pic>
      <p:sp>
        <p:nvSpPr>
          <p:cNvPr id="7" name="TextBox 6">
            <a:extLst>
              <a:ext uri="{FF2B5EF4-FFF2-40B4-BE49-F238E27FC236}">
                <a16:creationId xmlns:a16="http://schemas.microsoft.com/office/drawing/2014/main" id="{A42A1268-4C53-464B-9CD6-7B819C2ABBDF}"/>
              </a:ext>
            </a:extLst>
          </p:cNvPr>
          <p:cNvSpPr txBox="1"/>
          <p:nvPr/>
        </p:nvSpPr>
        <p:spPr>
          <a:xfrm>
            <a:off x="1611312" y="6176963"/>
            <a:ext cx="2328984" cy="461665"/>
          </a:xfrm>
          <a:prstGeom prst="rect">
            <a:avLst/>
          </a:prstGeom>
          <a:solidFill>
            <a:schemeClr val="bg1"/>
          </a:solidFill>
        </p:spPr>
        <p:txBody>
          <a:bodyPr wrap="square" rtlCol="0">
            <a:spAutoFit/>
          </a:bodyPr>
          <a:lstStyle/>
          <a:p>
            <a:r>
              <a:rPr lang="en-US" sz="2400" dirty="0"/>
              <a:t>Ground Truth</a:t>
            </a:r>
            <a:endParaRPr lang="en-GB" sz="2400" dirty="0"/>
          </a:p>
        </p:txBody>
      </p:sp>
      <p:sp>
        <p:nvSpPr>
          <p:cNvPr id="10" name="TextBox 9">
            <a:extLst>
              <a:ext uri="{FF2B5EF4-FFF2-40B4-BE49-F238E27FC236}">
                <a16:creationId xmlns:a16="http://schemas.microsoft.com/office/drawing/2014/main" id="{5F29F550-2F74-42BD-87A7-531024F6FA9F}"/>
              </a:ext>
            </a:extLst>
          </p:cNvPr>
          <p:cNvSpPr txBox="1"/>
          <p:nvPr/>
        </p:nvSpPr>
        <p:spPr>
          <a:xfrm>
            <a:off x="3742225" y="6040200"/>
            <a:ext cx="4264635" cy="830997"/>
          </a:xfrm>
          <a:prstGeom prst="rect">
            <a:avLst/>
          </a:prstGeom>
          <a:solidFill>
            <a:schemeClr val="bg1"/>
          </a:solidFill>
        </p:spPr>
        <p:txBody>
          <a:bodyPr wrap="square" rtlCol="0">
            <a:spAutoFit/>
          </a:bodyPr>
          <a:lstStyle/>
          <a:p>
            <a:r>
              <a:rPr lang="en-US" sz="2400" dirty="0" err="1"/>
              <a:t>Downsample</a:t>
            </a:r>
            <a:r>
              <a:rPr lang="en-US" sz="2400" dirty="0"/>
              <a:t>, and then pixelate with Nearest Neighbors </a:t>
            </a:r>
            <a:endParaRPr lang="en-GB" sz="2400" dirty="0"/>
          </a:p>
        </p:txBody>
      </p:sp>
      <p:sp>
        <p:nvSpPr>
          <p:cNvPr id="11" name="Rectangle 10">
            <a:extLst>
              <a:ext uri="{FF2B5EF4-FFF2-40B4-BE49-F238E27FC236}">
                <a16:creationId xmlns:a16="http://schemas.microsoft.com/office/drawing/2014/main" id="{7801B67F-47CC-4F33-AE60-0DA459638355}"/>
              </a:ext>
            </a:extLst>
          </p:cNvPr>
          <p:cNvSpPr/>
          <p:nvPr/>
        </p:nvSpPr>
        <p:spPr>
          <a:xfrm>
            <a:off x="4189046" y="5611446"/>
            <a:ext cx="1211385" cy="562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FCD5C03-0F56-45C5-B46F-627E9888D591}"/>
              </a:ext>
            </a:extLst>
          </p:cNvPr>
          <p:cNvSpPr txBox="1"/>
          <p:nvPr/>
        </p:nvSpPr>
        <p:spPr>
          <a:xfrm>
            <a:off x="8332422" y="6175253"/>
            <a:ext cx="3695455" cy="461665"/>
          </a:xfrm>
          <a:prstGeom prst="rect">
            <a:avLst/>
          </a:prstGeom>
          <a:solidFill>
            <a:schemeClr val="bg1"/>
          </a:solidFill>
        </p:spPr>
        <p:txBody>
          <a:bodyPr wrap="square" rtlCol="0">
            <a:spAutoFit/>
          </a:bodyPr>
          <a:lstStyle/>
          <a:p>
            <a:r>
              <a:rPr lang="en-US" sz="2400" dirty="0"/>
              <a:t>Output (super resolution)</a:t>
            </a:r>
            <a:endParaRPr lang="en-GB" sz="2400" dirty="0"/>
          </a:p>
        </p:txBody>
      </p:sp>
      <p:cxnSp>
        <p:nvCxnSpPr>
          <p:cNvPr id="14" name="Straight Arrow Connector 13">
            <a:extLst>
              <a:ext uri="{FF2B5EF4-FFF2-40B4-BE49-F238E27FC236}">
                <a16:creationId xmlns:a16="http://schemas.microsoft.com/office/drawing/2014/main" id="{0F232189-C3F8-4FB5-BAE2-69F6569B21F7}"/>
              </a:ext>
            </a:extLst>
          </p:cNvPr>
          <p:cNvCxnSpPr/>
          <p:nvPr/>
        </p:nvCxnSpPr>
        <p:spPr>
          <a:xfrm>
            <a:off x="3704492" y="5611446"/>
            <a:ext cx="20554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94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Anomaly Detection</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normAutofit lnSpcReduction="10000"/>
          </a:bodyPr>
          <a:lstStyle/>
          <a:p>
            <a:r>
              <a:rPr lang="en-US" dirty="0"/>
              <a:t>On top of their ability to encode an input into a low-dimension latent vectors, the </a:t>
            </a:r>
            <a:r>
              <a:rPr lang="en-US" dirty="0" err="1"/>
              <a:t>AutoEncoders</a:t>
            </a:r>
            <a:r>
              <a:rPr lang="en-US" dirty="0"/>
              <a:t> can be used for…</a:t>
            </a:r>
          </a:p>
          <a:p>
            <a:r>
              <a:rPr lang="en-US" b="1" dirty="0"/>
              <a:t>Anomaly detection:</a:t>
            </a:r>
            <a:r>
              <a:rPr lang="en-US" dirty="0"/>
              <a:t> There are many ways and techniques to detect anomalies and outliers. However, if you have correlated input data, the autoencoder method will work very well because the encoding operation relies on the correlated features to compress the data.</a:t>
            </a:r>
            <a:endParaRPr lang="en-GB" dirty="0"/>
          </a:p>
        </p:txBody>
      </p:sp>
      <p:pic>
        <p:nvPicPr>
          <p:cNvPr id="6" name="Picture 5">
            <a:extLst>
              <a:ext uri="{FF2B5EF4-FFF2-40B4-BE49-F238E27FC236}">
                <a16:creationId xmlns:a16="http://schemas.microsoft.com/office/drawing/2014/main" id="{609EAB6A-A4F4-42E1-94B5-953AF2E02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7" y="2414953"/>
            <a:ext cx="5755745" cy="3009314"/>
          </a:xfrm>
          <a:prstGeom prst="rect">
            <a:avLst/>
          </a:prstGeom>
        </p:spPr>
      </p:pic>
    </p:spTree>
    <p:extLst>
      <p:ext uri="{BB962C8B-B14F-4D97-AF65-F5344CB8AC3E}">
        <p14:creationId xmlns:p14="http://schemas.microsoft.com/office/powerpoint/2010/main" val="2416439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749301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None for now!</a:t>
            </a:r>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has an internal (hidden) layer that describes a code used to represent the input, and is called the </a:t>
            </a:r>
            <a:r>
              <a:rPr lang="en-US" b="1" dirty="0"/>
              <a:t>feature representation </a:t>
            </a:r>
            <a:r>
              <a:rPr lang="en-US" dirty="0"/>
              <a:t>or </a:t>
            </a:r>
            <a:r>
              <a:rPr lang="en-US" b="1" dirty="0"/>
              <a:t>latent representation of the input</a:t>
            </a:r>
            <a:r>
              <a:rPr lang="en-US" dirty="0"/>
              <a:t>.</a:t>
            </a:r>
          </a:p>
        </p:txBody>
      </p:sp>
      <p:pic>
        <p:nvPicPr>
          <p:cNvPr id="4" name="Picture 3">
            <a:extLst>
              <a:ext uri="{FF2B5EF4-FFF2-40B4-BE49-F238E27FC236}">
                <a16:creationId xmlns:a16="http://schemas.microsoft.com/office/drawing/2014/main" id="{B983A4ED-05BE-652E-6E77-08667E92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429118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is constituted of two main parts:</a:t>
            </a:r>
          </a:p>
          <a:p>
            <a:r>
              <a:rPr lang="en-US" dirty="0"/>
              <a:t>an </a:t>
            </a:r>
            <a:r>
              <a:rPr lang="en-US" b="1" dirty="0"/>
              <a:t>encoder</a:t>
            </a:r>
            <a:r>
              <a:rPr lang="en-US" dirty="0"/>
              <a:t> that maps the input into the code,</a:t>
            </a:r>
          </a:p>
          <a:p>
            <a:r>
              <a:rPr lang="en-US" dirty="0"/>
              <a:t>and a </a:t>
            </a:r>
            <a:r>
              <a:rPr lang="en-US" b="1" dirty="0"/>
              <a:t>decoder</a:t>
            </a:r>
            <a:r>
              <a:rPr lang="en-US" dirty="0"/>
              <a:t> that maps the code to a reconstruction of the input.</a:t>
            </a:r>
          </a:p>
        </p:txBody>
      </p:sp>
      <p:pic>
        <p:nvPicPr>
          <p:cNvPr id="4" name="Picture 3">
            <a:extLst>
              <a:ext uri="{FF2B5EF4-FFF2-40B4-BE49-F238E27FC236}">
                <a16:creationId xmlns:a16="http://schemas.microsoft.com/office/drawing/2014/main" id="{5B213169-D3FF-278C-5852-30360A009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9785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Autoencoders are usually restricted in their </a:t>
            </a:r>
            <a:r>
              <a:rPr lang="en-US" b="1" dirty="0"/>
              <a:t>latent representation dimensionality</a:t>
            </a:r>
            <a:r>
              <a:rPr lang="en-US" dirty="0"/>
              <a:t>.</a:t>
            </a:r>
          </a:p>
          <a:p>
            <a:pPr marL="0" indent="0">
              <a:buNone/>
            </a:pPr>
            <a:r>
              <a:rPr lang="en-US" dirty="0"/>
              <a:t>This forces them to reconstruct the input approximately, </a:t>
            </a:r>
            <a:r>
              <a:rPr lang="en-US" b="1" dirty="0"/>
              <a:t>preserving only the most relevant aspects of the data in the copy</a:t>
            </a:r>
            <a:r>
              <a:rPr lang="en-US" dirty="0"/>
              <a:t>. </a:t>
            </a:r>
          </a:p>
        </p:txBody>
      </p:sp>
      <p:pic>
        <p:nvPicPr>
          <p:cNvPr id="4" name="Picture 3">
            <a:extLst>
              <a:ext uri="{FF2B5EF4-FFF2-40B4-BE49-F238E27FC236}">
                <a16:creationId xmlns:a16="http://schemas.microsoft.com/office/drawing/2014/main" id="{61BB84BA-5776-DA77-2B03-48BC756F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170898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3450</TotalTime>
  <Words>3421</Words>
  <Application>Microsoft Office PowerPoint</Application>
  <PresentationFormat>Widescreen</PresentationFormat>
  <Paragraphs>278</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50.039 Theory and Practice of Deep Learning W10-S1 Generative Models in Deep Learning</vt:lpstr>
      <vt:lpstr>About this week (Week 10)</vt:lpstr>
      <vt:lpstr>About this week (Week 10)</vt:lpstr>
      <vt:lpstr>Outline</vt:lpstr>
      <vt:lpstr>AutoEncoders: a definition</vt:lpstr>
      <vt:lpstr>AutoEncoders: a definition</vt:lpstr>
      <vt:lpstr>AutoEncoders: a definition</vt:lpstr>
      <vt:lpstr>AutoEncoders: a definition</vt:lpstr>
      <vt:lpstr>AutoEncoders: a definition</vt:lpstr>
      <vt:lpstr>AutoEncoders: a definition</vt:lpstr>
      <vt:lpstr>AutoEncoders structure</vt:lpstr>
      <vt:lpstr>AutoEncoders structure</vt:lpstr>
      <vt:lpstr>AutoEncoders structure</vt:lpstr>
      <vt:lpstr>AutoEncoders structure</vt:lpstr>
      <vt:lpstr>AutoEncoders structure</vt:lpstr>
      <vt:lpstr>On reversibility of layers</vt:lpstr>
      <vt:lpstr>On reversibility of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AutoEncoders structure (Reminder)</vt:lpstr>
      <vt:lpstr>On latent dimensionality</vt:lpstr>
      <vt:lpstr>On latent dimensionality</vt:lpstr>
      <vt:lpstr>On latent dimensionality vs. loss effect</vt:lpstr>
      <vt:lpstr>On latent dimensionality vs. reconstruction quality</vt:lpstr>
      <vt:lpstr>On latent dimensionality vs. reconstruction quality</vt:lpstr>
      <vt:lpstr>On latent dimensionality (recap)</vt:lpstr>
      <vt:lpstr>A first toy example: MNIST autoencoder with fully connected layers (Reminder)</vt:lpstr>
      <vt:lpstr>A first toy example: MNIST autoencoder with fully connected layers</vt:lpstr>
      <vt:lpstr>A first toy example: MNIST autoencoder with fully connected layers (Reminder)</vt:lpstr>
      <vt:lpstr>A first toy example: MNIST autoencoder with fully connected layers (Reminder)</vt:lpstr>
      <vt:lpstr>A first toy example: MNIST autoencoder with fully connected layers (Reminder)</vt:lpstr>
      <vt:lpstr>Convolution layers (reminder)</vt:lpstr>
      <vt:lpstr>Convolution layers (reminder)</vt:lpstr>
      <vt:lpstr>Convolution layers (reminder)</vt:lpstr>
      <vt:lpstr>Option 1: Nearest Neighbors upsampling</vt:lpstr>
      <vt:lpstr>Option 2: Bed of Nails upsampling</vt:lpstr>
      <vt:lpstr>Option 3: Bi-Linear Interpolation upsampling</vt:lpstr>
      <vt:lpstr>Option 4: Reversed MaxPooling upsampling</vt:lpstr>
      <vt:lpstr>On the need for deconvolution layers</vt:lpstr>
      <vt:lpstr>On the need for deconvolution layers</vt:lpstr>
      <vt:lpstr>Deconvolution operation</vt:lpstr>
      <vt:lpstr>Deconvolution operation</vt:lpstr>
      <vt:lpstr>Deconvolution operation</vt:lpstr>
      <vt:lpstr>Deconvolution operation</vt:lpstr>
      <vt:lpstr>Deconvolution operation</vt:lpstr>
      <vt:lpstr>Convolution layers (reminder)</vt:lpstr>
      <vt:lpstr>Convolution vs. Deconvolution layers</vt:lpstr>
      <vt:lpstr>A note on dilation in Deconvolution layers</vt:lpstr>
      <vt:lpstr>A note on Deconvolution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PowerPoint Presentation</vt:lpstr>
      <vt:lpstr>AutoEncoders for Signal Denoising</vt:lpstr>
      <vt:lpstr>AutoEncoders for Supersizing Images</vt:lpstr>
      <vt:lpstr>AutoEncoders for Anomaly Detection</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2023-02-26T10:43:05Z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2022-10-31T05:55:02Z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b7e6da27-4160-480c-82b6-997a0a2f1b31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